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Clarendon" charset="1" panose="00000500000000000000"/>
      <p:regular r:id="rId22"/>
    </p:embeddedFont>
    <p:embeddedFont>
      <p:font typeface="Arial Bold" charset="1" panose="020B0802020202020204"/>
      <p:regular r:id="rId23"/>
    </p:embeddedFont>
    <p:embeddedFont>
      <p:font typeface="Arial" charset="1" panose="020B0502020202020204"/>
      <p:regular r:id="rId24"/>
    </p:embeddedFont>
    <p:embeddedFont>
      <p:font typeface="Clarendon Bold" charset="1" panose="00000800000000000000"/>
      <p:regular r:id="rId25"/>
    </p:embeddedFont>
    <p:embeddedFont>
      <p:font typeface="Alatsi" charset="1" panose="00000500000000000000"/>
      <p:regular r:id="rId26"/>
    </p:embeddedFont>
    <p:embeddedFont>
      <p:font typeface="Alike Bold" charset="1" panose="02000000000000000000"/>
      <p:regular r:id="rId27"/>
    </p:embeddedFont>
    <p:embeddedFont>
      <p:font typeface="Amaranth" charset="1" panose="02000503050000020004"/>
      <p:regular r:id="rId28"/>
    </p:embeddedFont>
    <p:embeddedFont>
      <p:font typeface="Libre Baskerville" charset="1" panose="020000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5.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6.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7.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8.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9.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1.jpeg" Type="http://schemas.openxmlformats.org/officeDocument/2006/relationships/image"/><Relationship Id="rId4" Target="../media/image22.jpe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3.jpeg" Type="http://schemas.openxmlformats.org/officeDocument/2006/relationships/image"/><Relationship Id="rId5" Target="../media/image20.jpeg" Type="http://schemas.openxmlformats.org/officeDocument/2006/relationships/image"/><Relationship Id="rId6" Target="../media/image24.jpeg" Type="http://schemas.openxmlformats.org/officeDocument/2006/relationships/image"/><Relationship Id="rId7" Target="../media/image25.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jpeg" Type="http://schemas.openxmlformats.org/officeDocument/2006/relationships/image"/><Relationship Id="rId5" Target="../media/image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jpeg" Type="http://schemas.openxmlformats.org/officeDocument/2006/relationships/image"/><Relationship Id="rId5" Target="../media/image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1.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2.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3.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4.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E1F1D"/>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alphaModFix amt="60000"/>
            </a:blip>
            <a:srcRect l="0" t="5882" r="0" b="5882"/>
            <a:stretch>
              <a:fillRect/>
            </a:stretch>
          </p:blipFill>
          <p:spPr>
            <a:xfrm flipH="false" flipV="false">
              <a:off x="0" y="0"/>
              <a:ext cx="24384000" cy="13716000"/>
            </a:xfrm>
            <a:prstGeom prst="rect">
              <a:avLst/>
            </a:prstGeom>
          </p:spPr>
        </p:pic>
      </p:grpSp>
      <p:grpSp>
        <p:nvGrpSpPr>
          <p:cNvPr name="Group 4" id="4"/>
          <p:cNvGrpSpPr/>
          <p:nvPr/>
        </p:nvGrpSpPr>
        <p:grpSpPr>
          <a:xfrm rot="0">
            <a:off x="4843114" y="355332"/>
            <a:ext cx="8813215" cy="9576335"/>
            <a:chOff x="0" y="0"/>
            <a:chExt cx="11750953" cy="12768447"/>
          </a:xfrm>
        </p:grpSpPr>
        <p:grpSp>
          <p:nvGrpSpPr>
            <p:cNvPr name="Group 5" id="5"/>
            <p:cNvGrpSpPr/>
            <p:nvPr/>
          </p:nvGrpSpPr>
          <p:grpSpPr>
            <a:xfrm rot="0">
              <a:off x="0" y="0"/>
              <a:ext cx="10535601" cy="12768447"/>
              <a:chOff x="0" y="0"/>
              <a:chExt cx="2138414" cy="2591615"/>
            </a:xfrm>
          </p:grpSpPr>
          <p:sp>
            <p:nvSpPr>
              <p:cNvPr name="Freeform 6" id="6"/>
              <p:cNvSpPr/>
              <p:nvPr/>
            </p:nvSpPr>
            <p:spPr>
              <a:xfrm flipH="false" flipV="false" rot="0">
                <a:off x="0" y="0"/>
                <a:ext cx="2138414" cy="2591615"/>
              </a:xfrm>
              <a:custGeom>
                <a:avLst/>
                <a:gdLst/>
                <a:ahLst/>
                <a:cxnLst/>
                <a:rect r="r" b="b" t="t" l="l"/>
                <a:pathLst>
                  <a:path h="2591615" w="2138414">
                    <a:moveTo>
                      <a:pt x="23838" y="0"/>
                    </a:moveTo>
                    <a:lnTo>
                      <a:pt x="2114576" y="0"/>
                    </a:lnTo>
                    <a:cubicBezTo>
                      <a:pt x="2120898" y="0"/>
                      <a:pt x="2126962" y="2512"/>
                      <a:pt x="2131432" y="6982"/>
                    </a:cubicBezTo>
                    <a:cubicBezTo>
                      <a:pt x="2135903" y="11453"/>
                      <a:pt x="2138414" y="17516"/>
                      <a:pt x="2138414" y="23838"/>
                    </a:cubicBezTo>
                    <a:lnTo>
                      <a:pt x="2138414" y="2567777"/>
                    </a:lnTo>
                    <a:cubicBezTo>
                      <a:pt x="2138414" y="2574100"/>
                      <a:pt x="2135903" y="2580163"/>
                      <a:pt x="2131432" y="2584634"/>
                    </a:cubicBezTo>
                    <a:cubicBezTo>
                      <a:pt x="2126962" y="2589104"/>
                      <a:pt x="2120898" y="2591615"/>
                      <a:pt x="2114576" y="2591615"/>
                    </a:cubicBezTo>
                    <a:lnTo>
                      <a:pt x="23838" y="2591615"/>
                    </a:lnTo>
                    <a:cubicBezTo>
                      <a:pt x="17516" y="2591615"/>
                      <a:pt x="11453" y="2589104"/>
                      <a:pt x="6982" y="2584634"/>
                    </a:cubicBezTo>
                    <a:cubicBezTo>
                      <a:pt x="2512" y="2580163"/>
                      <a:pt x="0" y="2574100"/>
                      <a:pt x="0" y="2567777"/>
                    </a:cubicBezTo>
                    <a:lnTo>
                      <a:pt x="0" y="23838"/>
                    </a:lnTo>
                    <a:cubicBezTo>
                      <a:pt x="0" y="17516"/>
                      <a:pt x="2512" y="11453"/>
                      <a:pt x="6982" y="6982"/>
                    </a:cubicBezTo>
                    <a:cubicBezTo>
                      <a:pt x="11453" y="2512"/>
                      <a:pt x="17516" y="0"/>
                      <a:pt x="23838" y="0"/>
                    </a:cubicBezTo>
                    <a:close/>
                  </a:path>
                </a:pathLst>
              </a:custGeom>
              <a:solidFill>
                <a:srgbClr val="FFFFFF"/>
              </a:solidFill>
            </p:spPr>
          </p:sp>
          <p:sp>
            <p:nvSpPr>
              <p:cNvPr name="TextBox 7" id="7"/>
              <p:cNvSpPr txBox="true"/>
              <p:nvPr/>
            </p:nvSpPr>
            <p:spPr>
              <a:xfrm>
                <a:off x="0" y="-38100"/>
                <a:ext cx="2138414" cy="262971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063004" y="0"/>
              <a:ext cx="1687949" cy="12768447"/>
              <a:chOff x="0" y="0"/>
              <a:chExt cx="342604" cy="2591615"/>
            </a:xfrm>
          </p:grpSpPr>
          <p:sp>
            <p:nvSpPr>
              <p:cNvPr name="Freeform 9" id="9"/>
              <p:cNvSpPr/>
              <p:nvPr/>
            </p:nvSpPr>
            <p:spPr>
              <a:xfrm flipH="false" flipV="false" rot="0">
                <a:off x="0" y="0"/>
                <a:ext cx="342604" cy="2591615"/>
              </a:xfrm>
              <a:custGeom>
                <a:avLst/>
                <a:gdLst/>
                <a:ahLst/>
                <a:cxnLst/>
                <a:rect r="r" b="b" t="t" l="l"/>
                <a:pathLst>
                  <a:path h="2591615" w="342604">
                    <a:moveTo>
                      <a:pt x="0" y="0"/>
                    </a:moveTo>
                    <a:lnTo>
                      <a:pt x="342604" y="0"/>
                    </a:lnTo>
                    <a:lnTo>
                      <a:pt x="342604" y="2591615"/>
                    </a:lnTo>
                    <a:lnTo>
                      <a:pt x="0" y="2591615"/>
                    </a:lnTo>
                    <a:close/>
                  </a:path>
                </a:pathLst>
              </a:custGeom>
              <a:solidFill>
                <a:srgbClr val="FFFFFF"/>
              </a:solidFill>
            </p:spPr>
          </p:sp>
          <p:sp>
            <p:nvSpPr>
              <p:cNvPr name="TextBox 10" id="10"/>
              <p:cNvSpPr txBox="true"/>
              <p:nvPr/>
            </p:nvSpPr>
            <p:spPr>
              <a:xfrm>
                <a:off x="0" y="-38100"/>
                <a:ext cx="342604" cy="2629715"/>
              </a:xfrm>
              <a:prstGeom prst="rect">
                <a:avLst/>
              </a:prstGeom>
            </p:spPr>
            <p:txBody>
              <a:bodyPr anchor="ctr" rtlCol="false" tIns="50800" lIns="50800" bIns="50800" rIns="50800"/>
              <a:lstStyle/>
              <a:p>
                <a:pPr algn="ctr">
                  <a:lnSpc>
                    <a:spcPts val="2659"/>
                  </a:lnSpc>
                  <a:spcBef>
                    <a:spcPct val="0"/>
                  </a:spcBef>
                </a:pPr>
              </a:p>
            </p:txBody>
          </p:sp>
        </p:grpSp>
      </p:grpSp>
      <p:sp>
        <p:nvSpPr>
          <p:cNvPr name="AutoShape 11" id="11"/>
          <p:cNvSpPr/>
          <p:nvPr/>
        </p:nvSpPr>
        <p:spPr>
          <a:xfrm>
            <a:off x="5407251" y="6284207"/>
            <a:ext cx="7473499" cy="0"/>
          </a:xfrm>
          <a:prstGeom prst="line">
            <a:avLst/>
          </a:prstGeom>
          <a:ln cap="flat" w="19050">
            <a:solidFill>
              <a:srgbClr val="000000"/>
            </a:solidFill>
            <a:prstDash val="solid"/>
            <a:headEnd type="none" len="sm" w="sm"/>
            <a:tailEnd type="none" len="sm" w="sm"/>
          </a:ln>
        </p:spPr>
      </p:sp>
      <p:sp>
        <p:nvSpPr>
          <p:cNvPr name="TextBox 12" id="12"/>
          <p:cNvSpPr txBox="true"/>
          <p:nvPr/>
        </p:nvSpPr>
        <p:spPr>
          <a:xfrm rot="0">
            <a:off x="5407251" y="1615389"/>
            <a:ext cx="7881147" cy="4273385"/>
          </a:xfrm>
          <a:prstGeom prst="rect">
            <a:avLst/>
          </a:prstGeom>
        </p:spPr>
        <p:txBody>
          <a:bodyPr anchor="t" rtlCol="false" tIns="0" lIns="0" bIns="0" rIns="0">
            <a:spAutoFit/>
          </a:bodyPr>
          <a:lstStyle/>
          <a:p>
            <a:pPr algn="l">
              <a:lnSpc>
                <a:spcPts val="10298"/>
              </a:lnSpc>
            </a:pPr>
            <a:r>
              <a:rPr lang="en-US" sz="11837" spc="-935">
                <a:solidFill>
                  <a:srgbClr val="000000"/>
                </a:solidFill>
                <a:latin typeface="Clarendon"/>
                <a:ea typeface="Clarendon"/>
                <a:cs typeface="Clarendon"/>
                <a:sym typeface="Clarendon"/>
              </a:rPr>
              <a:t>MOBILE DATASET ANALYSIS</a:t>
            </a:r>
          </a:p>
        </p:txBody>
      </p:sp>
      <p:sp>
        <p:nvSpPr>
          <p:cNvPr name="TextBox 13" id="13"/>
          <p:cNvSpPr txBox="true"/>
          <p:nvPr/>
        </p:nvSpPr>
        <p:spPr>
          <a:xfrm rot="0">
            <a:off x="7179797" y="6569957"/>
            <a:ext cx="5904777" cy="2957670"/>
          </a:xfrm>
          <a:prstGeom prst="rect">
            <a:avLst/>
          </a:prstGeom>
        </p:spPr>
        <p:txBody>
          <a:bodyPr anchor="t" rtlCol="false" tIns="0" lIns="0" bIns="0" rIns="0">
            <a:spAutoFit/>
          </a:bodyPr>
          <a:lstStyle/>
          <a:p>
            <a:pPr algn="l">
              <a:lnSpc>
                <a:spcPts val="4615"/>
              </a:lnSpc>
            </a:pPr>
            <a:r>
              <a:rPr lang="en-US" sz="3550" b="true">
                <a:solidFill>
                  <a:srgbClr val="000000"/>
                </a:solidFill>
                <a:latin typeface="Arial Bold"/>
                <a:ea typeface="Arial Bold"/>
                <a:cs typeface="Arial Bold"/>
                <a:sym typeface="Arial Bold"/>
              </a:rPr>
              <a:t>BY- MANISHA GOYAL (36)</a:t>
            </a:r>
          </a:p>
          <a:p>
            <a:pPr algn="l">
              <a:lnSpc>
                <a:spcPts val="4615"/>
              </a:lnSpc>
            </a:pPr>
            <a:r>
              <a:rPr lang="en-US" sz="3550" b="true">
                <a:solidFill>
                  <a:srgbClr val="000000"/>
                </a:solidFill>
                <a:latin typeface="Arial Bold"/>
                <a:ea typeface="Arial Bold"/>
                <a:cs typeface="Arial Bold"/>
                <a:sym typeface="Arial Bold"/>
              </a:rPr>
              <a:t>       SHALU JAIN          (24)</a:t>
            </a:r>
          </a:p>
          <a:p>
            <a:pPr algn="l">
              <a:lnSpc>
                <a:spcPts val="4615"/>
              </a:lnSpc>
            </a:pPr>
            <a:r>
              <a:rPr lang="en-US" sz="3550" b="true">
                <a:solidFill>
                  <a:srgbClr val="000000"/>
                </a:solidFill>
                <a:latin typeface="Arial Bold"/>
                <a:ea typeface="Arial Bold"/>
                <a:cs typeface="Arial Bold"/>
                <a:sym typeface="Arial Bold"/>
              </a:rPr>
              <a:t>       PRIYAL JAIN         (25)</a:t>
            </a:r>
          </a:p>
          <a:p>
            <a:pPr algn="l">
              <a:lnSpc>
                <a:spcPts val="4615"/>
              </a:lnSpc>
            </a:pPr>
            <a:r>
              <a:rPr lang="en-US" sz="3550" b="true">
                <a:solidFill>
                  <a:srgbClr val="000000"/>
                </a:solidFill>
                <a:latin typeface="Arial Bold"/>
                <a:ea typeface="Arial Bold"/>
                <a:cs typeface="Arial Bold"/>
                <a:sym typeface="Arial Bold"/>
              </a:rPr>
              <a:t>       LOVE GOEL          (04)</a:t>
            </a:r>
          </a:p>
          <a:p>
            <a:pPr algn="l">
              <a:lnSpc>
                <a:spcPts val="4615"/>
              </a:lnSpc>
            </a:pPr>
            <a:r>
              <a:rPr lang="en-US" sz="3550" b="true">
                <a:solidFill>
                  <a:srgbClr val="000000"/>
                </a:solidFill>
                <a:latin typeface="Arial Bold"/>
                <a:ea typeface="Arial Bold"/>
                <a:cs typeface="Arial Bold"/>
                <a:sym typeface="Arial Bold"/>
              </a:rPr>
              <a:t>       DHRUV                  (01)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E2E2E"/>
        </a:solidFill>
      </p:bgPr>
    </p:bg>
    <p:spTree>
      <p:nvGrpSpPr>
        <p:cNvPr id="1" name=""/>
        <p:cNvGrpSpPr/>
        <p:nvPr/>
      </p:nvGrpSpPr>
      <p:grpSpPr>
        <a:xfrm>
          <a:off x="0" y="0"/>
          <a:ext cx="0" cy="0"/>
          <a:chOff x="0" y="0"/>
          <a:chExt cx="0" cy="0"/>
        </a:xfrm>
      </p:grpSpPr>
      <p:sp>
        <p:nvSpPr>
          <p:cNvPr name="Freeform 2" id="2"/>
          <p:cNvSpPr/>
          <p:nvPr/>
        </p:nvSpPr>
        <p:spPr>
          <a:xfrm flipH="false" flipV="false" rot="0">
            <a:off x="480414" y="3949516"/>
            <a:ext cx="5612400" cy="5612400"/>
          </a:xfrm>
          <a:custGeom>
            <a:avLst/>
            <a:gdLst/>
            <a:ahLst/>
            <a:cxnLst/>
            <a:rect r="r" b="b" t="t" l="l"/>
            <a:pathLst>
              <a:path h="5612400" w="5612400">
                <a:moveTo>
                  <a:pt x="0" y="0"/>
                </a:moveTo>
                <a:lnTo>
                  <a:pt x="5612400" y="0"/>
                </a:lnTo>
                <a:lnTo>
                  <a:pt x="5612400" y="5612400"/>
                </a:lnTo>
                <a:lnTo>
                  <a:pt x="0" y="5612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038026" y="2244275"/>
            <a:ext cx="8465295" cy="8465295"/>
          </a:xfrm>
          <a:custGeom>
            <a:avLst/>
            <a:gdLst/>
            <a:ahLst/>
            <a:cxnLst/>
            <a:rect r="r" b="b" t="t" l="l"/>
            <a:pathLst>
              <a:path h="8465295" w="8465295">
                <a:moveTo>
                  <a:pt x="0" y="0"/>
                </a:moveTo>
                <a:lnTo>
                  <a:pt x="8465295" y="0"/>
                </a:lnTo>
                <a:lnTo>
                  <a:pt x="8465295" y="8465296"/>
                </a:lnTo>
                <a:lnTo>
                  <a:pt x="0" y="84652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a:off x="6092814" y="1047750"/>
            <a:ext cx="5608604" cy="0"/>
          </a:xfrm>
          <a:prstGeom prst="line">
            <a:avLst/>
          </a:prstGeom>
          <a:ln cap="flat" w="38100">
            <a:solidFill>
              <a:srgbClr val="000000"/>
            </a:solidFill>
            <a:prstDash val="solid"/>
            <a:headEnd type="none" len="sm" w="sm"/>
            <a:tailEnd type="none" len="sm" w="sm"/>
          </a:ln>
        </p:spPr>
      </p:sp>
      <p:sp>
        <p:nvSpPr>
          <p:cNvPr name="Freeform 5" id="5"/>
          <p:cNvSpPr/>
          <p:nvPr/>
        </p:nvSpPr>
        <p:spPr>
          <a:xfrm flipH="false" flipV="false" rot="0">
            <a:off x="3535994" y="1094183"/>
            <a:ext cx="11216013" cy="2300184"/>
          </a:xfrm>
          <a:custGeom>
            <a:avLst/>
            <a:gdLst/>
            <a:ahLst/>
            <a:cxnLst/>
            <a:rect r="r" b="b" t="t" l="l"/>
            <a:pathLst>
              <a:path h="2300184" w="11216013">
                <a:moveTo>
                  <a:pt x="0" y="0"/>
                </a:moveTo>
                <a:lnTo>
                  <a:pt x="11216012" y="0"/>
                </a:lnTo>
                <a:lnTo>
                  <a:pt x="11216012" y="2300184"/>
                </a:lnTo>
                <a:lnTo>
                  <a:pt x="0" y="2300184"/>
                </a:lnTo>
                <a:lnTo>
                  <a:pt x="0" y="0"/>
                </a:lnTo>
                <a:close/>
              </a:path>
            </a:pathLst>
          </a:custGeom>
          <a:blipFill>
            <a:blip r:embed="rId6"/>
            <a:stretch>
              <a:fillRect l="0" t="-59006" r="0" b="-184761"/>
            </a:stretch>
          </a:blipFill>
        </p:spPr>
      </p:sp>
      <p:sp>
        <p:nvSpPr>
          <p:cNvPr name="Freeform 6" id="6"/>
          <p:cNvSpPr/>
          <p:nvPr/>
        </p:nvSpPr>
        <p:spPr>
          <a:xfrm flipH="false" flipV="false" rot="0">
            <a:off x="9781876" y="4427586"/>
            <a:ext cx="8120369" cy="5029060"/>
          </a:xfrm>
          <a:custGeom>
            <a:avLst/>
            <a:gdLst/>
            <a:ahLst/>
            <a:cxnLst/>
            <a:rect r="r" b="b" t="t" l="l"/>
            <a:pathLst>
              <a:path h="5029060" w="8120369">
                <a:moveTo>
                  <a:pt x="0" y="0"/>
                </a:moveTo>
                <a:lnTo>
                  <a:pt x="8120370" y="0"/>
                </a:lnTo>
                <a:lnTo>
                  <a:pt x="8120370" y="5029060"/>
                </a:lnTo>
                <a:lnTo>
                  <a:pt x="0" y="5029060"/>
                </a:lnTo>
                <a:lnTo>
                  <a:pt x="0" y="0"/>
                </a:lnTo>
                <a:close/>
              </a:path>
            </a:pathLst>
          </a:custGeom>
          <a:blipFill>
            <a:blip r:embed="rId7"/>
            <a:stretch>
              <a:fillRect l="0" t="0" r="-39171" b="0"/>
            </a:stretch>
          </a:blipFill>
        </p:spPr>
      </p:sp>
      <p:sp>
        <p:nvSpPr>
          <p:cNvPr name="TextBox 7" id="7"/>
          <p:cNvSpPr txBox="true"/>
          <p:nvPr/>
        </p:nvSpPr>
        <p:spPr>
          <a:xfrm rot="0">
            <a:off x="5307406" y="272986"/>
            <a:ext cx="7198943" cy="1006602"/>
          </a:xfrm>
          <a:prstGeom prst="rect">
            <a:avLst/>
          </a:prstGeom>
        </p:spPr>
        <p:txBody>
          <a:bodyPr anchor="t" rtlCol="false" tIns="0" lIns="0" bIns="0" rIns="0">
            <a:spAutoFit/>
          </a:bodyPr>
          <a:lstStyle/>
          <a:p>
            <a:pPr algn="ctr">
              <a:lnSpc>
                <a:spcPts val="6264"/>
              </a:lnSpc>
            </a:pPr>
            <a:r>
              <a:rPr lang="en-US" sz="7200" spc="-568">
                <a:solidFill>
                  <a:srgbClr val="FFFFFF"/>
                </a:solidFill>
                <a:latin typeface="Arial"/>
                <a:ea typeface="Arial"/>
                <a:cs typeface="Arial"/>
                <a:sym typeface="Arial"/>
              </a:rPr>
              <a:t>ANALYSIS NO.6</a:t>
            </a:r>
          </a:p>
        </p:txBody>
      </p:sp>
      <p:sp>
        <p:nvSpPr>
          <p:cNvPr name="TextBox 8" id="8"/>
          <p:cNvSpPr txBox="true"/>
          <p:nvPr/>
        </p:nvSpPr>
        <p:spPr>
          <a:xfrm rot="0">
            <a:off x="409374" y="4285674"/>
            <a:ext cx="9004880" cy="5217634"/>
          </a:xfrm>
          <a:prstGeom prst="rect">
            <a:avLst/>
          </a:prstGeom>
        </p:spPr>
        <p:txBody>
          <a:bodyPr anchor="t" rtlCol="false" tIns="0" lIns="0" bIns="0" rIns="0">
            <a:spAutoFit/>
          </a:bodyPr>
          <a:lstStyle/>
          <a:p>
            <a:pPr algn="l">
              <a:lnSpc>
                <a:spcPts val="4091"/>
              </a:lnSpc>
            </a:pPr>
            <a:r>
              <a:rPr lang="en-US" sz="3146">
                <a:solidFill>
                  <a:srgbClr val="FFFFFF"/>
                </a:solidFill>
                <a:latin typeface="Arial"/>
                <a:ea typeface="Arial"/>
                <a:cs typeface="Arial"/>
                <a:sym typeface="Arial"/>
              </a:rPr>
              <a:t>The SQL query categorizes mobile phones into "High-Priced," "Mid-Range," and "Low-Priced" based on their actual price. It then retrieves information on the mobile company, model, star rating, and price category. The result grid shows that Apple iPhones are classified as "High-Priced," while OnePlus N20s are considered "Low-Priced." This analysis helps identify the price range of different mobile phone models and their corresponding star ratings.</a:t>
            </a:r>
          </a:p>
        </p:txBody>
      </p:sp>
      <p:sp>
        <p:nvSpPr>
          <p:cNvPr name="TextBox 9" id="9"/>
          <p:cNvSpPr txBox="true"/>
          <p:nvPr/>
        </p:nvSpPr>
        <p:spPr>
          <a:xfrm rot="0">
            <a:off x="4067424" y="1193863"/>
            <a:ext cx="10693661" cy="2077130"/>
          </a:xfrm>
          <a:prstGeom prst="rect">
            <a:avLst/>
          </a:prstGeom>
        </p:spPr>
        <p:txBody>
          <a:bodyPr anchor="t" rtlCol="false" tIns="0" lIns="0" bIns="0" rIns="0">
            <a:spAutoFit/>
          </a:bodyPr>
          <a:lstStyle/>
          <a:p>
            <a:pPr algn="l">
              <a:lnSpc>
                <a:spcPts val="5530"/>
              </a:lnSpc>
              <a:spcBef>
                <a:spcPct val="0"/>
              </a:spcBef>
            </a:pPr>
            <a:r>
              <a:rPr lang="en-US" sz="3950">
                <a:solidFill>
                  <a:srgbClr val="FFFFFF"/>
                </a:solidFill>
                <a:latin typeface="Alike Bold"/>
                <a:ea typeface="Alike Bold"/>
                <a:cs typeface="Alike Bold"/>
                <a:sym typeface="Alike Bold"/>
              </a:rPr>
              <a:t>Do higher-priced mobile phones have significantly better ratings compared to mid-range models?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E2E2E"/>
        </a:solidFill>
      </p:bgPr>
    </p:bg>
    <p:spTree>
      <p:nvGrpSpPr>
        <p:cNvPr id="1" name=""/>
        <p:cNvGrpSpPr/>
        <p:nvPr/>
      </p:nvGrpSpPr>
      <p:grpSpPr>
        <a:xfrm>
          <a:off x="0" y="0"/>
          <a:ext cx="0" cy="0"/>
          <a:chOff x="0" y="0"/>
          <a:chExt cx="0" cy="0"/>
        </a:xfrm>
      </p:grpSpPr>
      <p:sp>
        <p:nvSpPr>
          <p:cNvPr name="Freeform 2" id="2"/>
          <p:cNvSpPr/>
          <p:nvPr/>
        </p:nvSpPr>
        <p:spPr>
          <a:xfrm flipH="false" flipV="false" rot="0">
            <a:off x="480414" y="3949516"/>
            <a:ext cx="5612400" cy="5612400"/>
          </a:xfrm>
          <a:custGeom>
            <a:avLst/>
            <a:gdLst/>
            <a:ahLst/>
            <a:cxnLst/>
            <a:rect r="r" b="b" t="t" l="l"/>
            <a:pathLst>
              <a:path h="5612400" w="5612400">
                <a:moveTo>
                  <a:pt x="0" y="0"/>
                </a:moveTo>
                <a:lnTo>
                  <a:pt x="5612400" y="0"/>
                </a:lnTo>
                <a:lnTo>
                  <a:pt x="5612400" y="5612400"/>
                </a:lnTo>
                <a:lnTo>
                  <a:pt x="0" y="5612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07222" y="1986525"/>
            <a:ext cx="8465295" cy="8465295"/>
          </a:xfrm>
          <a:custGeom>
            <a:avLst/>
            <a:gdLst/>
            <a:ahLst/>
            <a:cxnLst/>
            <a:rect r="r" b="b" t="t" l="l"/>
            <a:pathLst>
              <a:path h="8465295" w="8465295">
                <a:moveTo>
                  <a:pt x="0" y="0"/>
                </a:moveTo>
                <a:lnTo>
                  <a:pt x="8465295" y="0"/>
                </a:lnTo>
                <a:lnTo>
                  <a:pt x="8465295" y="8465295"/>
                </a:lnTo>
                <a:lnTo>
                  <a:pt x="0" y="84652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a:off x="6092814" y="1298638"/>
            <a:ext cx="5608604" cy="0"/>
          </a:xfrm>
          <a:prstGeom prst="line">
            <a:avLst/>
          </a:prstGeom>
          <a:ln cap="flat" w="38100">
            <a:solidFill>
              <a:srgbClr val="000000"/>
            </a:solidFill>
            <a:prstDash val="solid"/>
            <a:headEnd type="none" len="sm" w="sm"/>
            <a:tailEnd type="none" len="sm" w="sm"/>
          </a:ln>
        </p:spPr>
      </p:sp>
      <p:sp>
        <p:nvSpPr>
          <p:cNvPr name="Freeform 5" id="5"/>
          <p:cNvSpPr/>
          <p:nvPr/>
        </p:nvSpPr>
        <p:spPr>
          <a:xfrm flipH="false" flipV="false" rot="0">
            <a:off x="2893573" y="1483510"/>
            <a:ext cx="11216013" cy="2300184"/>
          </a:xfrm>
          <a:custGeom>
            <a:avLst/>
            <a:gdLst/>
            <a:ahLst/>
            <a:cxnLst/>
            <a:rect r="r" b="b" t="t" l="l"/>
            <a:pathLst>
              <a:path h="2300184" w="11216013">
                <a:moveTo>
                  <a:pt x="0" y="0"/>
                </a:moveTo>
                <a:lnTo>
                  <a:pt x="11216013" y="0"/>
                </a:lnTo>
                <a:lnTo>
                  <a:pt x="11216013" y="2300184"/>
                </a:lnTo>
                <a:lnTo>
                  <a:pt x="0" y="2300184"/>
                </a:lnTo>
                <a:lnTo>
                  <a:pt x="0" y="0"/>
                </a:lnTo>
                <a:close/>
              </a:path>
            </a:pathLst>
          </a:custGeom>
          <a:blipFill>
            <a:blip r:embed="rId6"/>
            <a:stretch>
              <a:fillRect l="0" t="-59006" r="0" b="-184761"/>
            </a:stretch>
          </a:blipFill>
        </p:spPr>
      </p:sp>
      <p:sp>
        <p:nvSpPr>
          <p:cNvPr name="Freeform 6" id="6"/>
          <p:cNvSpPr/>
          <p:nvPr/>
        </p:nvSpPr>
        <p:spPr>
          <a:xfrm flipH="false" flipV="false" rot="0">
            <a:off x="9144000" y="4857223"/>
            <a:ext cx="8757720" cy="5120051"/>
          </a:xfrm>
          <a:custGeom>
            <a:avLst/>
            <a:gdLst/>
            <a:ahLst/>
            <a:cxnLst/>
            <a:rect r="r" b="b" t="t" l="l"/>
            <a:pathLst>
              <a:path h="5120051" w="8757720">
                <a:moveTo>
                  <a:pt x="0" y="0"/>
                </a:moveTo>
                <a:lnTo>
                  <a:pt x="8757720" y="0"/>
                </a:lnTo>
                <a:lnTo>
                  <a:pt x="8757720" y="5120051"/>
                </a:lnTo>
                <a:lnTo>
                  <a:pt x="0" y="5120051"/>
                </a:lnTo>
                <a:lnTo>
                  <a:pt x="0" y="0"/>
                </a:lnTo>
                <a:close/>
              </a:path>
            </a:pathLst>
          </a:custGeom>
          <a:blipFill>
            <a:blip r:embed="rId7"/>
            <a:stretch>
              <a:fillRect l="0" t="0" r="-29043" b="-5948"/>
            </a:stretch>
          </a:blipFill>
        </p:spPr>
      </p:sp>
      <p:sp>
        <p:nvSpPr>
          <p:cNvPr name="TextBox 7" id="7"/>
          <p:cNvSpPr txBox="true"/>
          <p:nvPr/>
        </p:nvSpPr>
        <p:spPr>
          <a:xfrm rot="0">
            <a:off x="5307406" y="272986"/>
            <a:ext cx="7198943" cy="1006602"/>
          </a:xfrm>
          <a:prstGeom prst="rect">
            <a:avLst/>
          </a:prstGeom>
        </p:spPr>
        <p:txBody>
          <a:bodyPr anchor="t" rtlCol="false" tIns="0" lIns="0" bIns="0" rIns="0">
            <a:spAutoFit/>
          </a:bodyPr>
          <a:lstStyle/>
          <a:p>
            <a:pPr algn="ctr">
              <a:lnSpc>
                <a:spcPts val="6264"/>
              </a:lnSpc>
            </a:pPr>
            <a:r>
              <a:rPr lang="en-US" sz="7200" spc="-568">
                <a:solidFill>
                  <a:srgbClr val="FFFFFF"/>
                </a:solidFill>
                <a:latin typeface="Arial"/>
                <a:ea typeface="Arial"/>
                <a:cs typeface="Arial"/>
                <a:sym typeface="Arial"/>
              </a:rPr>
              <a:t>ANALYSIS NO.7</a:t>
            </a:r>
          </a:p>
        </p:txBody>
      </p:sp>
      <p:sp>
        <p:nvSpPr>
          <p:cNvPr name="TextBox 8" id="8"/>
          <p:cNvSpPr txBox="true"/>
          <p:nvPr/>
        </p:nvSpPr>
        <p:spPr>
          <a:xfrm rot="0">
            <a:off x="504709" y="4155169"/>
            <a:ext cx="7996871" cy="5324418"/>
          </a:xfrm>
          <a:prstGeom prst="rect">
            <a:avLst/>
          </a:prstGeom>
        </p:spPr>
        <p:txBody>
          <a:bodyPr anchor="t" rtlCol="false" tIns="0" lIns="0" bIns="0" rIns="0">
            <a:spAutoFit/>
          </a:bodyPr>
          <a:lstStyle/>
          <a:p>
            <a:pPr algn="l">
              <a:lnSpc>
                <a:spcPts val="4176"/>
              </a:lnSpc>
            </a:pPr>
            <a:r>
              <a:rPr lang="en-US" sz="3212">
                <a:solidFill>
                  <a:srgbClr val="FFFFFF"/>
                </a:solidFill>
                <a:latin typeface="Arial"/>
                <a:ea typeface="Arial"/>
                <a:cs typeface="Arial"/>
                <a:sym typeface="Arial"/>
              </a:rPr>
              <a:t>The SQL query calculates the average discount percentage for each mobile company. It retrieves data on the mobile company and discount information from the Mobile_phones table. The result grid shows that OnePlus offers an average discount of 33.04%, while Apple's average discount is 17.09%. This analysis helps compare the overall discount strategies of the two companies.</a:t>
            </a:r>
          </a:p>
        </p:txBody>
      </p:sp>
      <p:sp>
        <p:nvSpPr>
          <p:cNvPr name="TextBox 9" id="9"/>
          <p:cNvSpPr txBox="true"/>
          <p:nvPr/>
        </p:nvSpPr>
        <p:spPr>
          <a:xfrm rot="0">
            <a:off x="4067424" y="1664946"/>
            <a:ext cx="10693661" cy="1379880"/>
          </a:xfrm>
          <a:prstGeom prst="rect">
            <a:avLst/>
          </a:prstGeom>
        </p:spPr>
        <p:txBody>
          <a:bodyPr anchor="t" rtlCol="false" tIns="0" lIns="0" bIns="0" rIns="0">
            <a:spAutoFit/>
          </a:bodyPr>
          <a:lstStyle/>
          <a:p>
            <a:pPr algn="l">
              <a:lnSpc>
                <a:spcPts val="5530"/>
              </a:lnSpc>
              <a:spcBef>
                <a:spcPct val="0"/>
              </a:spcBef>
            </a:pPr>
            <a:r>
              <a:rPr lang="en-US" sz="3950">
                <a:solidFill>
                  <a:srgbClr val="FFFFFF"/>
                </a:solidFill>
                <a:latin typeface="Alike Bold"/>
                <a:ea typeface="Alike Bold"/>
                <a:cs typeface="Alike Bold"/>
                <a:sym typeface="Alike Bold"/>
              </a:rPr>
              <a:t>What is the average discount percentage offered by each mobile company?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E2E2E"/>
        </a:solidFill>
      </p:bgPr>
    </p:bg>
    <p:spTree>
      <p:nvGrpSpPr>
        <p:cNvPr id="1" name=""/>
        <p:cNvGrpSpPr/>
        <p:nvPr/>
      </p:nvGrpSpPr>
      <p:grpSpPr>
        <a:xfrm>
          <a:off x="0" y="0"/>
          <a:ext cx="0" cy="0"/>
          <a:chOff x="0" y="0"/>
          <a:chExt cx="0" cy="0"/>
        </a:xfrm>
      </p:grpSpPr>
      <p:sp>
        <p:nvSpPr>
          <p:cNvPr name="Freeform 2" id="2"/>
          <p:cNvSpPr/>
          <p:nvPr/>
        </p:nvSpPr>
        <p:spPr>
          <a:xfrm flipH="false" flipV="false" rot="0">
            <a:off x="480414" y="3949516"/>
            <a:ext cx="5612400" cy="5612400"/>
          </a:xfrm>
          <a:custGeom>
            <a:avLst/>
            <a:gdLst/>
            <a:ahLst/>
            <a:cxnLst/>
            <a:rect r="r" b="b" t="t" l="l"/>
            <a:pathLst>
              <a:path h="5612400" w="5612400">
                <a:moveTo>
                  <a:pt x="0" y="0"/>
                </a:moveTo>
                <a:lnTo>
                  <a:pt x="5612400" y="0"/>
                </a:lnTo>
                <a:lnTo>
                  <a:pt x="5612400" y="5612400"/>
                </a:lnTo>
                <a:lnTo>
                  <a:pt x="0" y="5612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07222" y="1986525"/>
            <a:ext cx="8465295" cy="8465295"/>
          </a:xfrm>
          <a:custGeom>
            <a:avLst/>
            <a:gdLst/>
            <a:ahLst/>
            <a:cxnLst/>
            <a:rect r="r" b="b" t="t" l="l"/>
            <a:pathLst>
              <a:path h="8465295" w="8465295">
                <a:moveTo>
                  <a:pt x="0" y="0"/>
                </a:moveTo>
                <a:lnTo>
                  <a:pt x="8465295" y="0"/>
                </a:lnTo>
                <a:lnTo>
                  <a:pt x="8465295" y="8465295"/>
                </a:lnTo>
                <a:lnTo>
                  <a:pt x="0" y="84652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a:off x="6092814" y="1298638"/>
            <a:ext cx="5608604" cy="0"/>
          </a:xfrm>
          <a:prstGeom prst="line">
            <a:avLst/>
          </a:prstGeom>
          <a:ln cap="flat" w="38100">
            <a:solidFill>
              <a:srgbClr val="000000"/>
            </a:solidFill>
            <a:prstDash val="solid"/>
            <a:headEnd type="none" len="sm" w="sm"/>
            <a:tailEnd type="none" len="sm" w="sm"/>
          </a:ln>
        </p:spPr>
      </p:sp>
      <p:sp>
        <p:nvSpPr>
          <p:cNvPr name="Freeform 5" id="5"/>
          <p:cNvSpPr/>
          <p:nvPr/>
        </p:nvSpPr>
        <p:spPr>
          <a:xfrm flipH="false" flipV="false" rot="0">
            <a:off x="3545073" y="1750671"/>
            <a:ext cx="11216013" cy="2300184"/>
          </a:xfrm>
          <a:custGeom>
            <a:avLst/>
            <a:gdLst/>
            <a:ahLst/>
            <a:cxnLst/>
            <a:rect r="r" b="b" t="t" l="l"/>
            <a:pathLst>
              <a:path h="2300184" w="11216013">
                <a:moveTo>
                  <a:pt x="0" y="0"/>
                </a:moveTo>
                <a:lnTo>
                  <a:pt x="11216012" y="0"/>
                </a:lnTo>
                <a:lnTo>
                  <a:pt x="11216012" y="2300184"/>
                </a:lnTo>
                <a:lnTo>
                  <a:pt x="0" y="2300184"/>
                </a:lnTo>
                <a:lnTo>
                  <a:pt x="0" y="0"/>
                </a:lnTo>
                <a:close/>
              </a:path>
            </a:pathLst>
          </a:custGeom>
          <a:blipFill>
            <a:blip r:embed="rId6"/>
            <a:stretch>
              <a:fillRect l="0" t="-59006" r="0" b="-184761"/>
            </a:stretch>
          </a:blipFill>
        </p:spPr>
      </p:sp>
      <p:sp>
        <p:nvSpPr>
          <p:cNvPr name="Freeform 6" id="6"/>
          <p:cNvSpPr/>
          <p:nvPr/>
        </p:nvSpPr>
        <p:spPr>
          <a:xfrm flipH="false" flipV="false" rot="0">
            <a:off x="10207222" y="4717605"/>
            <a:ext cx="7477424" cy="5184453"/>
          </a:xfrm>
          <a:custGeom>
            <a:avLst/>
            <a:gdLst/>
            <a:ahLst/>
            <a:cxnLst/>
            <a:rect r="r" b="b" t="t" l="l"/>
            <a:pathLst>
              <a:path h="5184453" w="7477424">
                <a:moveTo>
                  <a:pt x="0" y="0"/>
                </a:moveTo>
                <a:lnTo>
                  <a:pt x="7477423" y="0"/>
                </a:lnTo>
                <a:lnTo>
                  <a:pt x="7477423" y="5184452"/>
                </a:lnTo>
                <a:lnTo>
                  <a:pt x="0" y="5184452"/>
                </a:lnTo>
                <a:lnTo>
                  <a:pt x="0" y="0"/>
                </a:lnTo>
                <a:close/>
              </a:path>
            </a:pathLst>
          </a:custGeom>
          <a:blipFill>
            <a:blip r:embed="rId7"/>
            <a:stretch>
              <a:fillRect l="0" t="0" r="-51138" b="0"/>
            </a:stretch>
          </a:blipFill>
        </p:spPr>
      </p:sp>
      <p:sp>
        <p:nvSpPr>
          <p:cNvPr name="TextBox 7" id="7"/>
          <p:cNvSpPr txBox="true"/>
          <p:nvPr/>
        </p:nvSpPr>
        <p:spPr>
          <a:xfrm rot="0">
            <a:off x="5307406" y="272986"/>
            <a:ext cx="7198943" cy="1006602"/>
          </a:xfrm>
          <a:prstGeom prst="rect">
            <a:avLst/>
          </a:prstGeom>
        </p:spPr>
        <p:txBody>
          <a:bodyPr anchor="t" rtlCol="false" tIns="0" lIns="0" bIns="0" rIns="0">
            <a:spAutoFit/>
          </a:bodyPr>
          <a:lstStyle/>
          <a:p>
            <a:pPr algn="ctr">
              <a:lnSpc>
                <a:spcPts val="6264"/>
              </a:lnSpc>
            </a:pPr>
            <a:r>
              <a:rPr lang="en-US" sz="7200" spc="-568">
                <a:solidFill>
                  <a:srgbClr val="FFFFFF"/>
                </a:solidFill>
                <a:latin typeface="Arial"/>
                <a:ea typeface="Arial"/>
                <a:cs typeface="Arial"/>
                <a:sym typeface="Arial"/>
              </a:rPr>
              <a:t>ANALYSIS NO.8</a:t>
            </a:r>
          </a:p>
        </p:txBody>
      </p:sp>
      <p:sp>
        <p:nvSpPr>
          <p:cNvPr name="TextBox 8" id="8"/>
          <p:cNvSpPr txBox="true"/>
          <p:nvPr/>
        </p:nvSpPr>
        <p:spPr>
          <a:xfrm rot="0">
            <a:off x="480414" y="4540207"/>
            <a:ext cx="8955600" cy="4718093"/>
          </a:xfrm>
          <a:prstGeom prst="rect">
            <a:avLst/>
          </a:prstGeom>
        </p:spPr>
        <p:txBody>
          <a:bodyPr anchor="t" rtlCol="false" tIns="0" lIns="0" bIns="0" rIns="0">
            <a:spAutoFit/>
          </a:bodyPr>
          <a:lstStyle/>
          <a:p>
            <a:pPr algn="l">
              <a:lnSpc>
                <a:spcPts val="3699"/>
              </a:lnSpc>
            </a:pPr>
            <a:r>
              <a:rPr lang="en-US" sz="2845">
                <a:solidFill>
                  <a:srgbClr val="FFFFFF"/>
                </a:solidFill>
                <a:latin typeface="Arial"/>
                <a:ea typeface="Arial"/>
                <a:cs typeface="Arial"/>
                <a:sym typeface="Arial"/>
              </a:rPr>
              <a:t>The SQL query analyzes the relationship between display size and ratings/reviews for different mobile phone models. It retrieves data on the mobile company, model, display size, star rating, number of ratings, and number of reviews from the Mobile_phones table. The result grid shows that the Apple iPhone with a 6.10-inch display has significantly higher ratings and reviews compared to the OnePlus N20 with a 6.56-inch display. This suggests that display size might not be a primary factor in determining customer satisfaction. </a:t>
            </a:r>
          </a:p>
        </p:txBody>
      </p:sp>
      <p:sp>
        <p:nvSpPr>
          <p:cNvPr name="TextBox 9" id="9"/>
          <p:cNvSpPr txBox="true"/>
          <p:nvPr/>
        </p:nvSpPr>
        <p:spPr>
          <a:xfrm rot="0">
            <a:off x="4067424" y="1900800"/>
            <a:ext cx="10693661" cy="1379880"/>
          </a:xfrm>
          <a:prstGeom prst="rect">
            <a:avLst/>
          </a:prstGeom>
        </p:spPr>
        <p:txBody>
          <a:bodyPr anchor="t" rtlCol="false" tIns="0" lIns="0" bIns="0" rIns="0">
            <a:spAutoFit/>
          </a:bodyPr>
          <a:lstStyle/>
          <a:p>
            <a:pPr algn="l">
              <a:lnSpc>
                <a:spcPts val="5530"/>
              </a:lnSpc>
              <a:spcBef>
                <a:spcPct val="0"/>
              </a:spcBef>
            </a:pPr>
            <a:r>
              <a:rPr lang="en-US" sz="3950">
                <a:solidFill>
                  <a:srgbClr val="FFFFFF"/>
                </a:solidFill>
                <a:latin typeface="Alike Bold"/>
                <a:ea typeface="Alike Bold"/>
                <a:cs typeface="Alike Bold"/>
                <a:sym typeface="Alike Bold"/>
              </a:rPr>
              <a:t>Are there any patterns between the display size and the customer ratings or reviews?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E2E2E"/>
        </a:solidFill>
      </p:bgPr>
    </p:bg>
    <p:spTree>
      <p:nvGrpSpPr>
        <p:cNvPr id="1" name=""/>
        <p:cNvGrpSpPr/>
        <p:nvPr/>
      </p:nvGrpSpPr>
      <p:grpSpPr>
        <a:xfrm>
          <a:off x="0" y="0"/>
          <a:ext cx="0" cy="0"/>
          <a:chOff x="0" y="0"/>
          <a:chExt cx="0" cy="0"/>
        </a:xfrm>
      </p:grpSpPr>
      <p:sp>
        <p:nvSpPr>
          <p:cNvPr name="Freeform 2" id="2"/>
          <p:cNvSpPr/>
          <p:nvPr/>
        </p:nvSpPr>
        <p:spPr>
          <a:xfrm flipH="false" flipV="false" rot="0">
            <a:off x="480414" y="3949516"/>
            <a:ext cx="5612400" cy="5612400"/>
          </a:xfrm>
          <a:custGeom>
            <a:avLst/>
            <a:gdLst/>
            <a:ahLst/>
            <a:cxnLst/>
            <a:rect r="r" b="b" t="t" l="l"/>
            <a:pathLst>
              <a:path h="5612400" w="5612400">
                <a:moveTo>
                  <a:pt x="0" y="0"/>
                </a:moveTo>
                <a:lnTo>
                  <a:pt x="5612400" y="0"/>
                </a:lnTo>
                <a:lnTo>
                  <a:pt x="5612400" y="5612400"/>
                </a:lnTo>
                <a:lnTo>
                  <a:pt x="0" y="5612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07222" y="1986525"/>
            <a:ext cx="8465295" cy="8465295"/>
          </a:xfrm>
          <a:custGeom>
            <a:avLst/>
            <a:gdLst/>
            <a:ahLst/>
            <a:cxnLst/>
            <a:rect r="r" b="b" t="t" l="l"/>
            <a:pathLst>
              <a:path h="8465295" w="8465295">
                <a:moveTo>
                  <a:pt x="0" y="0"/>
                </a:moveTo>
                <a:lnTo>
                  <a:pt x="8465295" y="0"/>
                </a:lnTo>
                <a:lnTo>
                  <a:pt x="8465295" y="8465295"/>
                </a:lnTo>
                <a:lnTo>
                  <a:pt x="0" y="84652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a:off x="6092814" y="1298638"/>
            <a:ext cx="5608604" cy="0"/>
          </a:xfrm>
          <a:prstGeom prst="line">
            <a:avLst/>
          </a:prstGeom>
          <a:ln cap="flat" w="38100">
            <a:solidFill>
              <a:srgbClr val="000000"/>
            </a:solidFill>
            <a:prstDash val="solid"/>
            <a:headEnd type="none" len="sm" w="sm"/>
            <a:tailEnd type="none" len="sm" w="sm"/>
          </a:ln>
        </p:spPr>
      </p:sp>
      <p:sp>
        <p:nvSpPr>
          <p:cNvPr name="Freeform 5" id="5"/>
          <p:cNvSpPr/>
          <p:nvPr/>
        </p:nvSpPr>
        <p:spPr>
          <a:xfrm flipH="false" flipV="false" rot="0">
            <a:off x="3535994" y="1649332"/>
            <a:ext cx="11216013" cy="2300184"/>
          </a:xfrm>
          <a:custGeom>
            <a:avLst/>
            <a:gdLst/>
            <a:ahLst/>
            <a:cxnLst/>
            <a:rect r="r" b="b" t="t" l="l"/>
            <a:pathLst>
              <a:path h="2300184" w="11216013">
                <a:moveTo>
                  <a:pt x="0" y="0"/>
                </a:moveTo>
                <a:lnTo>
                  <a:pt x="11216012" y="0"/>
                </a:lnTo>
                <a:lnTo>
                  <a:pt x="11216012" y="2300184"/>
                </a:lnTo>
                <a:lnTo>
                  <a:pt x="0" y="2300184"/>
                </a:lnTo>
                <a:lnTo>
                  <a:pt x="0" y="0"/>
                </a:lnTo>
                <a:close/>
              </a:path>
            </a:pathLst>
          </a:custGeom>
          <a:blipFill>
            <a:blip r:embed="rId6"/>
            <a:stretch>
              <a:fillRect l="0" t="-59006" r="0" b="-184761"/>
            </a:stretch>
          </a:blipFill>
        </p:spPr>
      </p:sp>
      <p:sp>
        <p:nvSpPr>
          <p:cNvPr name="Freeform 6" id="6"/>
          <p:cNvSpPr/>
          <p:nvPr/>
        </p:nvSpPr>
        <p:spPr>
          <a:xfrm flipH="false" flipV="false" rot="0">
            <a:off x="9719793" y="5143500"/>
            <a:ext cx="8120369" cy="4831288"/>
          </a:xfrm>
          <a:custGeom>
            <a:avLst/>
            <a:gdLst/>
            <a:ahLst/>
            <a:cxnLst/>
            <a:rect r="r" b="b" t="t" l="l"/>
            <a:pathLst>
              <a:path h="4831288" w="8120369">
                <a:moveTo>
                  <a:pt x="0" y="0"/>
                </a:moveTo>
                <a:lnTo>
                  <a:pt x="8120369" y="0"/>
                </a:lnTo>
                <a:lnTo>
                  <a:pt x="8120369" y="4831288"/>
                </a:lnTo>
                <a:lnTo>
                  <a:pt x="0" y="4831288"/>
                </a:lnTo>
                <a:lnTo>
                  <a:pt x="0" y="0"/>
                </a:lnTo>
                <a:close/>
              </a:path>
            </a:pathLst>
          </a:custGeom>
          <a:blipFill>
            <a:blip r:embed="rId7"/>
            <a:stretch>
              <a:fillRect l="0" t="0" r="-39171" b="0"/>
            </a:stretch>
          </a:blipFill>
        </p:spPr>
      </p:sp>
      <p:sp>
        <p:nvSpPr>
          <p:cNvPr name="TextBox 7" id="7"/>
          <p:cNvSpPr txBox="true"/>
          <p:nvPr/>
        </p:nvSpPr>
        <p:spPr>
          <a:xfrm rot="0">
            <a:off x="5553607" y="334494"/>
            <a:ext cx="7198943" cy="1006602"/>
          </a:xfrm>
          <a:prstGeom prst="rect">
            <a:avLst/>
          </a:prstGeom>
        </p:spPr>
        <p:txBody>
          <a:bodyPr anchor="t" rtlCol="false" tIns="0" lIns="0" bIns="0" rIns="0">
            <a:spAutoFit/>
          </a:bodyPr>
          <a:lstStyle/>
          <a:p>
            <a:pPr algn="ctr">
              <a:lnSpc>
                <a:spcPts val="6264"/>
              </a:lnSpc>
            </a:pPr>
            <a:r>
              <a:rPr lang="en-US" sz="7200" spc="-568">
                <a:solidFill>
                  <a:srgbClr val="FFFFFF"/>
                </a:solidFill>
                <a:latin typeface="Arial"/>
                <a:ea typeface="Arial"/>
                <a:cs typeface="Arial"/>
                <a:sym typeface="Arial"/>
              </a:rPr>
              <a:t>ANALYSIS NO.9</a:t>
            </a:r>
          </a:p>
        </p:txBody>
      </p:sp>
      <p:sp>
        <p:nvSpPr>
          <p:cNvPr name="TextBox 8" id="8"/>
          <p:cNvSpPr txBox="true"/>
          <p:nvPr/>
        </p:nvSpPr>
        <p:spPr>
          <a:xfrm rot="0">
            <a:off x="772100" y="4187641"/>
            <a:ext cx="8371900" cy="5613843"/>
          </a:xfrm>
          <a:prstGeom prst="rect">
            <a:avLst/>
          </a:prstGeom>
        </p:spPr>
        <p:txBody>
          <a:bodyPr anchor="t" rtlCol="false" tIns="0" lIns="0" bIns="0" rIns="0">
            <a:spAutoFit/>
          </a:bodyPr>
          <a:lstStyle/>
          <a:p>
            <a:pPr algn="l">
              <a:lnSpc>
                <a:spcPts val="4003"/>
              </a:lnSpc>
            </a:pPr>
            <a:r>
              <a:rPr lang="en-US" sz="3079">
                <a:solidFill>
                  <a:srgbClr val="FFFFFF"/>
                </a:solidFill>
                <a:latin typeface="Arial"/>
                <a:ea typeface="Arial"/>
                <a:cs typeface="Arial"/>
                <a:sym typeface="Arial"/>
              </a:rPr>
              <a:t>The SQL query analyzes the relationship between camera quality (measured by megapixels) and ratings/reviews for different mobile phone models. It retrieves data on the mobile company, model, star rating, number of ratings, number of reviews, and camera megapixels from the Mobile_phones table. The result grid shows that both OnePlus N20 and Apple iPhone have the same camera megapixel count (50), but the iPhone consistently receives higher ratings and reviews.</a:t>
            </a:r>
          </a:p>
        </p:txBody>
      </p:sp>
      <p:sp>
        <p:nvSpPr>
          <p:cNvPr name="TextBox 9" id="9"/>
          <p:cNvSpPr txBox="true"/>
          <p:nvPr/>
        </p:nvSpPr>
        <p:spPr>
          <a:xfrm rot="0">
            <a:off x="3806248" y="1900800"/>
            <a:ext cx="10693661" cy="1379880"/>
          </a:xfrm>
          <a:prstGeom prst="rect">
            <a:avLst/>
          </a:prstGeom>
        </p:spPr>
        <p:txBody>
          <a:bodyPr anchor="t" rtlCol="false" tIns="0" lIns="0" bIns="0" rIns="0">
            <a:spAutoFit/>
          </a:bodyPr>
          <a:lstStyle/>
          <a:p>
            <a:pPr algn="l">
              <a:lnSpc>
                <a:spcPts val="5530"/>
              </a:lnSpc>
              <a:spcBef>
                <a:spcPct val="0"/>
              </a:spcBef>
            </a:pPr>
            <a:r>
              <a:rPr lang="en-US" sz="3950">
                <a:solidFill>
                  <a:srgbClr val="FFFFFF"/>
                </a:solidFill>
                <a:latin typeface="Alike Bold"/>
                <a:ea typeface="Alike Bold"/>
                <a:cs typeface="Alike Bold"/>
                <a:sym typeface="Alike Bold"/>
              </a:rPr>
              <a:t>How does the camera quality (measured in MP) impact the mobile phone’s rating and reviews?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E2E2E"/>
        </a:solidFill>
      </p:bgPr>
    </p:bg>
    <p:spTree>
      <p:nvGrpSpPr>
        <p:cNvPr id="1" name=""/>
        <p:cNvGrpSpPr/>
        <p:nvPr/>
      </p:nvGrpSpPr>
      <p:grpSpPr>
        <a:xfrm>
          <a:off x="0" y="0"/>
          <a:ext cx="0" cy="0"/>
          <a:chOff x="0" y="0"/>
          <a:chExt cx="0" cy="0"/>
        </a:xfrm>
      </p:grpSpPr>
      <p:sp>
        <p:nvSpPr>
          <p:cNvPr name="Freeform 2" id="2"/>
          <p:cNvSpPr/>
          <p:nvPr/>
        </p:nvSpPr>
        <p:spPr>
          <a:xfrm flipH="false" flipV="false" rot="0">
            <a:off x="480414" y="3949516"/>
            <a:ext cx="5612400" cy="5612400"/>
          </a:xfrm>
          <a:custGeom>
            <a:avLst/>
            <a:gdLst/>
            <a:ahLst/>
            <a:cxnLst/>
            <a:rect r="r" b="b" t="t" l="l"/>
            <a:pathLst>
              <a:path h="5612400" w="5612400">
                <a:moveTo>
                  <a:pt x="0" y="0"/>
                </a:moveTo>
                <a:lnTo>
                  <a:pt x="5612400" y="0"/>
                </a:lnTo>
                <a:lnTo>
                  <a:pt x="5612400" y="5612400"/>
                </a:lnTo>
                <a:lnTo>
                  <a:pt x="0" y="5612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07222" y="1986525"/>
            <a:ext cx="8465295" cy="8465295"/>
          </a:xfrm>
          <a:custGeom>
            <a:avLst/>
            <a:gdLst/>
            <a:ahLst/>
            <a:cxnLst/>
            <a:rect r="r" b="b" t="t" l="l"/>
            <a:pathLst>
              <a:path h="8465295" w="8465295">
                <a:moveTo>
                  <a:pt x="0" y="0"/>
                </a:moveTo>
                <a:lnTo>
                  <a:pt x="8465295" y="0"/>
                </a:lnTo>
                <a:lnTo>
                  <a:pt x="8465295" y="8465295"/>
                </a:lnTo>
                <a:lnTo>
                  <a:pt x="0" y="84652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a:off x="6092814" y="1298638"/>
            <a:ext cx="5608604" cy="0"/>
          </a:xfrm>
          <a:prstGeom prst="line">
            <a:avLst/>
          </a:prstGeom>
          <a:ln cap="flat" w="38100">
            <a:solidFill>
              <a:srgbClr val="000000"/>
            </a:solidFill>
            <a:prstDash val="solid"/>
            <a:headEnd type="none" len="sm" w="sm"/>
            <a:tailEnd type="none" len="sm" w="sm"/>
          </a:ln>
        </p:spPr>
      </p:sp>
      <p:sp>
        <p:nvSpPr>
          <p:cNvPr name="Freeform 5" id="5"/>
          <p:cNvSpPr/>
          <p:nvPr/>
        </p:nvSpPr>
        <p:spPr>
          <a:xfrm flipH="false" flipV="false" rot="0">
            <a:off x="3545073" y="1596281"/>
            <a:ext cx="11216013" cy="2300184"/>
          </a:xfrm>
          <a:custGeom>
            <a:avLst/>
            <a:gdLst/>
            <a:ahLst/>
            <a:cxnLst/>
            <a:rect r="r" b="b" t="t" l="l"/>
            <a:pathLst>
              <a:path h="2300184" w="11216013">
                <a:moveTo>
                  <a:pt x="0" y="0"/>
                </a:moveTo>
                <a:lnTo>
                  <a:pt x="11216012" y="0"/>
                </a:lnTo>
                <a:lnTo>
                  <a:pt x="11216012" y="2300184"/>
                </a:lnTo>
                <a:lnTo>
                  <a:pt x="0" y="2300184"/>
                </a:lnTo>
                <a:lnTo>
                  <a:pt x="0" y="0"/>
                </a:lnTo>
                <a:close/>
              </a:path>
            </a:pathLst>
          </a:custGeom>
          <a:blipFill>
            <a:blip r:embed="rId6"/>
            <a:stretch>
              <a:fillRect l="0" t="-59006" r="0" b="-184761"/>
            </a:stretch>
          </a:blipFill>
        </p:spPr>
      </p:sp>
      <p:sp>
        <p:nvSpPr>
          <p:cNvPr name="Freeform 6" id="6"/>
          <p:cNvSpPr/>
          <p:nvPr/>
        </p:nvSpPr>
        <p:spPr>
          <a:xfrm flipH="false" flipV="false" rot="0">
            <a:off x="10207222" y="4794771"/>
            <a:ext cx="7449021" cy="4901921"/>
          </a:xfrm>
          <a:custGeom>
            <a:avLst/>
            <a:gdLst/>
            <a:ahLst/>
            <a:cxnLst/>
            <a:rect r="r" b="b" t="t" l="l"/>
            <a:pathLst>
              <a:path h="4901921" w="7449021">
                <a:moveTo>
                  <a:pt x="0" y="0"/>
                </a:moveTo>
                <a:lnTo>
                  <a:pt x="7449020" y="0"/>
                </a:lnTo>
                <a:lnTo>
                  <a:pt x="7449020" y="4901922"/>
                </a:lnTo>
                <a:lnTo>
                  <a:pt x="0" y="4901922"/>
                </a:lnTo>
                <a:lnTo>
                  <a:pt x="0" y="0"/>
                </a:lnTo>
                <a:close/>
              </a:path>
            </a:pathLst>
          </a:custGeom>
          <a:blipFill>
            <a:blip r:embed="rId7"/>
            <a:stretch>
              <a:fillRect l="0" t="0" r="-51714" b="0"/>
            </a:stretch>
          </a:blipFill>
        </p:spPr>
      </p:sp>
      <p:sp>
        <p:nvSpPr>
          <p:cNvPr name="TextBox 7" id="7"/>
          <p:cNvSpPr txBox="true"/>
          <p:nvPr/>
        </p:nvSpPr>
        <p:spPr>
          <a:xfrm rot="0">
            <a:off x="5553607" y="334494"/>
            <a:ext cx="7198943" cy="1006602"/>
          </a:xfrm>
          <a:prstGeom prst="rect">
            <a:avLst/>
          </a:prstGeom>
        </p:spPr>
        <p:txBody>
          <a:bodyPr anchor="t" rtlCol="false" tIns="0" lIns="0" bIns="0" rIns="0">
            <a:spAutoFit/>
          </a:bodyPr>
          <a:lstStyle/>
          <a:p>
            <a:pPr algn="ctr">
              <a:lnSpc>
                <a:spcPts val="6264"/>
              </a:lnSpc>
            </a:pPr>
            <a:r>
              <a:rPr lang="en-US" sz="7200" spc="-568">
                <a:solidFill>
                  <a:srgbClr val="FFFFFF"/>
                </a:solidFill>
                <a:latin typeface="Arial"/>
                <a:ea typeface="Arial"/>
                <a:cs typeface="Arial"/>
                <a:sym typeface="Arial"/>
              </a:rPr>
              <a:t>ANALYSIS NO.10</a:t>
            </a:r>
          </a:p>
        </p:txBody>
      </p:sp>
      <p:sp>
        <p:nvSpPr>
          <p:cNvPr name="TextBox 8" id="8"/>
          <p:cNvSpPr txBox="true"/>
          <p:nvPr/>
        </p:nvSpPr>
        <p:spPr>
          <a:xfrm rot="0">
            <a:off x="1028700" y="4386111"/>
            <a:ext cx="8523102" cy="5175805"/>
          </a:xfrm>
          <a:prstGeom prst="rect">
            <a:avLst/>
          </a:prstGeom>
        </p:spPr>
        <p:txBody>
          <a:bodyPr anchor="t" rtlCol="false" tIns="0" lIns="0" bIns="0" rIns="0">
            <a:spAutoFit/>
          </a:bodyPr>
          <a:lstStyle/>
          <a:p>
            <a:pPr algn="l">
              <a:lnSpc>
                <a:spcPts val="4057"/>
              </a:lnSpc>
            </a:pPr>
            <a:r>
              <a:rPr lang="en-US" sz="3121">
                <a:solidFill>
                  <a:srgbClr val="FFFFFF"/>
                </a:solidFill>
                <a:latin typeface="Arial"/>
                <a:ea typeface="Arial"/>
                <a:cs typeface="Arial"/>
                <a:sym typeface="Arial"/>
              </a:rPr>
              <a:t>The SQL query calculates the highest reviews-per-price ratio for mobile phones by dividing the number of reviews by the discount price. It retrieves data on the mobile company, model, reviews, and discount price from the Mobile_phones table. The result grid shows that the Apple iPhone has the highest reviews-per-price ratio (0.0364), indicating that it received a relatively high number of reviews compared to its discounted price. </a:t>
            </a:r>
          </a:p>
        </p:txBody>
      </p:sp>
      <p:sp>
        <p:nvSpPr>
          <p:cNvPr name="TextBox 9" id="9"/>
          <p:cNvSpPr txBox="true"/>
          <p:nvPr/>
        </p:nvSpPr>
        <p:spPr>
          <a:xfrm rot="0">
            <a:off x="4439656" y="1664946"/>
            <a:ext cx="10693661" cy="2077130"/>
          </a:xfrm>
          <a:prstGeom prst="rect">
            <a:avLst/>
          </a:prstGeom>
        </p:spPr>
        <p:txBody>
          <a:bodyPr anchor="t" rtlCol="false" tIns="0" lIns="0" bIns="0" rIns="0">
            <a:spAutoFit/>
          </a:bodyPr>
          <a:lstStyle/>
          <a:p>
            <a:pPr algn="l">
              <a:lnSpc>
                <a:spcPts val="5530"/>
              </a:lnSpc>
              <a:spcBef>
                <a:spcPct val="0"/>
              </a:spcBef>
            </a:pPr>
            <a:r>
              <a:rPr lang="en-US" sz="3950">
                <a:solidFill>
                  <a:srgbClr val="FFFFFF"/>
                </a:solidFill>
                <a:latin typeface="Alike Bold"/>
                <a:ea typeface="Alike Bold"/>
                <a:cs typeface="Alike Bold"/>
                <a:sym typeface="Alike Bold"/>
              </a:rPr>
              <a:t>Which mobile model receives the highest number of reviews relative to its pricing or discount offered?</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E1F1D"/>
        </a:solidFill>
      </p:bgPr>
    </p:bg>
    <p:spTree>
      <p:nvGrpSpPr>
        <p:cNvPr id="1" name=""/>
        <p:cNvGrpSpPr/>
        <p:nvPr/>
      </p:nvGrpSpPr>
      <p:grpSpPr>
        <a:xfrm>
          <a:off x="0" y="0"/>
          <a:ext cx="0" cy="0"/>
          <a:chOff x="0" y="0"/>
          <a:chExt cx="0" cy="0"/>
        </a:xfrm>
      </p:grpSpPr>
      <p:grpSp>
        <p:nvGrpSpPr>
          <p:cNvPr name="Group 2" id="2"/>
          <p:cNvGrpSpPr/>
          <p:nvPr/>
        </p:nvGrpSpPr>
        <p:grpSpPr>
          <a:xfrm rot="0">
            <a:off x="714495" y="-1039411"/>
            <a:ext cx="6411433" cy="12365823"/>
            <a:chOff x="0" y="0"/>
            <a:chExt cx="553982" cy="1068473"/>
          </a:xfrm>
        </p:grpSpPr>
        <p:sp>
          <p:nvSpPr>
            <p:cNvPr name="Freeform 3" id="3"/>
            <p:cNvSpPr/>
            <p:nvPr/>
          </p:nvSpPr>
          <p:spPr>
            <a:xfrm flipH="false" flipV="false" rot="0">
              <a:off x="0" y="0"/>
              <a:ext cx="553982" cy="1068473"/>
            </a:xfrm>
            <a:custGeom>
              <a:avLst/>
              <a:gdLst/>
              <a:ahLst/>
              <a:cxnLst/>
              <a:rect r="r" b="b" t="t" l="l"/>
              <a:pathLst>
                <a:path h="1068473" w="553982">
                  <a:moveTo>
                    <a:pt x="30188" y="0"/>
                  </a:moveTo>
                  <a:lnTo>
                    <a:pt x="523794" y="0"/>
                  </a:lnTo>
                  <a:cubicBezTo>
                    <a:pt x="540467" y="0"/>
                    <a:pt x="553982" y="13516"/>
                    <a:pt x="553982" y="30188"/>
                  </a:cubicBezTo>
                  <a:lnTo>
                    <a:pt x="553982" y="1038285"/>
                  </a:lnTo>
                  <a:cubicBezTo>
                    <a:pt x="553982" y="1054958"/>
                    <a:pt x="540467" y="1068473"/>
                    <a:pt x="523794" y="1068473"/>
                  </a:cubicBezTo>
                  <a:lnTo>
                    <a:pt x="30188" y="1068473"/>
                  </a:lnTo>
                  <a:cubicBezTo>
                    <a:pt x="13516" y="1068473"/>
                    <a:pt x="0" y="1054958"/>
                    <a:pt x="0" y="1038285"/>
                  </a:cubicBezTo>
                  <a:lnTo>
                    <a:pt x="0" y="30188"/>
                  </a:lnTo>
                  <a:cubicBezTo>
                    <a:pt x="0" y="13516"/>
                    <a:pt x="13516" y="0"/>
                    <a:pt x="30188" y="0"/>
                  </a:cubicBezTo>
                  <a:close/>
                </a:path>
              </a:pathLst>
            </a:custGeom>
            <a:blipFill>
              <a:blip r:embed="rId2"/>
              <a:stretch>
                <a:fillRect l="-94744" t="0" r="-94744" b="0"/>
              </a:stretch>
            </a:blipFill>
          </p:spPr>
        </p:sp>
      </p:grpSp>
      <p:grpSp>
        <p:nvGrpSpPr>
          <p:cNvPr name="Group 4" id="4"/>
          <p:cNvGrpSpPr>
            <a:grpSpLocks noChangeAspect="true"/>
          </p:cNvGrpSpPr>
          <p:nvPr/>
        </p:nvGrpSpPr>
        <p:grpSpPr>
          <a:xfrm rot="0">
            <a:off x="-4165" y="4384524"/>
            <a:ext cx="3924377" cy="7765053"/>
            <a:chOff x="0" y="0"/>
            <a:chExt cx="2620010" cy="5184140"/>
          </a:xfrm>
        </p:grpSpPr>
        <p:sp>
          <p:nvSpPr>
            <p:cNvPr name="Freeform 5" id="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6" id="6"/>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112628" t="0" r="-112628" b="0"/>
              </a:stretch>
            </a:blipFill>
          </p:spPr>
        </p:sp>
        <p:sp>
          <p:nvSpPr>
            <p:cNvPr name="Freeform 7" id="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8" id="8"/>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9" id="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0" id="1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1" id="1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2" id="1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3" id="1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14" id="14"/>
          <p:cNvGrpSpPr>
            <a:grpSpLocks noChangeAspect="true"/>
          </p:cNvGrpSpPr>
          <p:nvPr/>
        </p:nvGrpSpPr>
        <p:grpSpPr>
          <a:xfrm rot="0">
            <a:off x="3920212" y="-1594399"/>
            <a:ext cx="3813175" cy="7545022"/>
            <a:chOff x="0" y="0"/>
            <a:chExt cx="2620010" cy="5184140"/>
          </a:xfrm>
        </p:grpSpPr>
        <p:sp>
          <p:nvSpPr>
            <p:cNvPr name="Freeform 15" id="1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6" id="16"/>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112628" t="0" r="-112628" b="0"/>
              </a:stretch>
            </a:blipFill>
          </p:spPr>
        </p:sp>
        <p:sp>
          <p:nvSpPr>
            <p:cNvPr name="Freeform 17" id="1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8" id="18"/>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9" id="1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20" id="2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1" id="2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2" id="2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3" id="2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TextBox 24" id="24"/>
          <p:cNvSpPr txBox="true"/>
          <p:nvPr/>
        </p:nvSpPr>
        <p:spPr>
          <a:xfrm rot="0">
            <a:off x="10142694" y="729000"/>
            <a:ext cx="7308705" cy="1348083"/>
          </a:xfrm>
          <a:prstGeom prst="rect">
            <a:avLst/>
          </a:prstGeom>
        </p:spPr>
        <p:txBody>
          <a:bodyPr anchor="t" rtlCol="false" tIns="0" lIns="0" bIns="0" rIns="0">
            <a:spAutoFit/>
          </a:bodyPr>
          <a:lstStyle/>
          <a:p>
            <a:pPr algn="l">
              <a:lnSpc>
                <a:spcPts val="9740"/>
              </a:lnSpc>
            </a:pPr>
            <a:r>
              <a:rPr lang="en-US" sz="11196" spc="-884">
                <a:solidFill>
                  <a:srgbClr val="FFFFFF"/>
                </a:solidFill>
                <a:latin typeface="Amaranth"/>
                <a:ea typeface="Amaranth"/>
                <a:cs typeface="Amaranth"/>
                <a:sym typeface="Amaranth"/>
              </a:rPr>
              <a:t>SUMMARY</a:t>
            </a:r>
          </a:p>
        </p:txBody>
      </p:sp>
      <p:sp>
        <p:nvSpPr>
          <p:cNvPr name="Freeform 25" id="25"/>
          <p:cNvSpPr/>
          <p:nvPr/>
        </p:nvSpPr>
        <p:spPr>
          <a:xfrm flipH="false" flipV="false" rot="0">
            <a:off x="13797047" y="6439489"/>
            <a:ext cx="9322144" cy="9322144"/>
          </a:xfrm>
          <a:custGeom>
            <a:avLst/>
            <a:gdLst/>
            <a:ahLst/>
            <a:cxnLst/>
            <a:rect r="r" b="b" t="t" l="l"/>
            <a:pathLst>
              <a:path h="9322144" w="9322144">
                <a:moveTo>
                  <a:pt x="0" y="0"/>
                </a:moveTo>
                <a:lnTo>
                  <a:pt x="9322144" y="0"/>
                </a:lnTo>
                <a:lnTo>
                  <a:pt x="9322144" y="9322144"/>
                </a:lnTo>
                <a:lnTo>
                  <a:pt x="0" y="93221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6" id="26"/>
          <p:cNvSpPr txBox="true"/>
          <p:nvPr/>
        </p:nvSpPr>
        <p:spPr>
          <a:xfrm rot="0">
            <a:off x="8781137" y="2261952"/>
            <a:ext cx="8994355" cy="7243992"/>
          </a:xfrm>
          <a:prstGeom prst="rect">
            <a:avLst/>
          </a:prstGeom>
        </p:spPr>
        <p:txBody>
          <a:bodyPr anchor="t" rtlCol="false" tIns="0" lIns="0" bIns="0" rIns="0">
            <a:spAutoFit/>
          </a:bodyPr>
          <a:lstStyle/>
          <a:p>
            <a:pPr algn="l">
              <a:lnSpc>
                <a:spcPts val="5679"/>
              </a:lnSpc>
            </a:pPr>
            <a:r>
              <a:rPr lang="en-US" sz="4368">
                <a:solidFill>
                  <a:srgbClr val="FFFFFF"/>
                </a:solidFill>
                <a:latin typeface="Arial"/>
                <a:ea typeface="Arial"/>
                <a:cs typeface="Arial"/>
                <a:sym typeface="Arial"/>
              </a:rPr>
              <a:t>Provides a comprehensive overview of mobile sales data, including total sales, average sales, customer ratings, storage capacities, price segments, and company performance. By analyzing these metrics, companies can identify top-selling brands, understand customer preferences, and optimize their pricing and product offerings.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E1F1D"/>
        </a:solidFill>
      </p:bgPr>
    </p:bg>
    <p:spTree>
      <p:nvGrpSpPr>
        <p:cNvPr id="1" name=""/>
        <p:cNvGrpSpPr/>
        <p:nvPr/>
      </p:nvGrpSpPr>
      <p:grpSpPr>
        <a:xfrm>
          <a:off x="0" y="0"/>
          <a:ext cx="0" cy="0"/>
          <a:chOff x="0" y="0"/>
          <a:chExt cx="0" cy="0"/>
        </a:xfrm>
      </p:grpSpPr>
      <p:sp>
        <p:nvSpPr>
          <p:cNvPr name="Freeform 2" id="2"/>
          <p:cNvSpPr/>
          <p:nvPr/>
        </p:nvSpPr>
        <p:spPr>
          <a:xfrm flipH="false" flipV="false" rot="0">
            <a:off x="8348836" y="-1121436"/>
            <a:ext cx="12401306" cy="12401306"/>
          </a:xfrm>
          <a:custGeom>
            <a:avLst/>
            <a:gdLst/>
            <a:ahLst/>
            <a:cxnLst/>
            <a:rect r="r" b="b" t="t" l="l"/>
            <a:pathLst>
              <a:path h="12401306" w="12401306">
                <a:moveTo>
                  <a:pt x="0" y="0"/>
                </a:moveTo>
                <a:lnTo>
                  <a:pt x="12401306" y="0"/>
                </a:lnTo>
                <a:lnTo>
                  <a:pt x="12401306" y="12401306"/>
                </a:lnTo>
                <a:lnTo>
                  <a:pt x="0" y="12401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1332350">
            <a:off x="12040993" y="-2528223"/>
            <a:ext cx="3791583" cy="7502299"/>
            <a:chOff x="0" y="0"/>
            <a:chExt cx="2620010" cy="5184140"/>
          </a:xfrm>
        </p:grpSpPr>
        <p:sp>
          <p:nvSpPr>
            <p:cNvPr name="Freeform 4" id="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5" id="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112527" t="0" r="-112527" b="0"/>
              </a:stretch>
            </a:blipFill>
          </p:spPr>
        </p:sp>
        <p:sp>
          <p:nvSpPr>
            <p:cNvPr name="Freeform 6" id="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7" id="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8" id="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9" id="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0" id="1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1" id="1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2" id="1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TextBox 13" id="13"/>
          <p:cNvSpPr txBox="true"/>
          <p:nvPr/>
        </p:nvSpPr>
        <p:spPr>
          <a:xfrm rot="0">
            <a:off x="855320" y="2493796"/>
            <a:ext cx="10710609" cy="3837952"/>
          </a:xfrm>
          <a:prstGeom prst="rect">
            <a:avLst/>
          </a:prstGeom>
        </p:spPr>
        <p:txBody>
          <a:bodyPr anchor="t" rtlCol="false" tIns="0" lIns="0" bIns="0" rIns="0">
            <a:spAutoFit/>
          </a:bodyPr>
          <a:lstStyle/>
          <a:p>
            <a:pPr algn="l">
              <a:lnSpc>
                <a:spcPts val="14421"/>
              </a:lnSpc>
            </a:pPr>
            <a:r>
              <a:rPr lang="en-US" sz="16576" spc="-1309">
                <a:solidFill>
                  <a:srgbClr val="FFFFFF"/>
                </a:solidFill>
                <a:latin typeface="Libre Baskerville"/>
                <a:ea typeface="Libre Baskerville"/>
                <a:cs typeface="Libre Baskerville"/>
                <a:sym typeface="Libre Baskerville"/>
              </a:rPr>
              <a:t>THANK YOU</a:t>
            </a:r>
          </a:p>
        </p:txBody>
      </p:sp>
      <p:grpSp>
        <p:nvGrpSpPr>
          <p:cNvPr name="Group 14" id="14"/>
          <p:cNvGrpSpPr>
            <a:grpSpLocks noChangeAspect="true"/>
          </p:cNvGrpSpPr>
          <p:nvPr/>
        </p:nvGrpSpPr>
        <p:grpSpPr>
          <a:xfrm rot="1332350">
            <a:off x="8832346" y="5184357"/>
            <a:ext cx="3791583" cy="7502299"/>
            <a:chOff x="0" y="0"/>
            <a:chExt cx="2620010" cy="5184140"/>
          </a:xfrm>
        </p:grpSpPr>
        <p:sp>
          <p:nvSpPr>
            <p:cNvPr name="Freeform 15" id="1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6" id="16"/>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112527" t="0" r="-112527" b="0"/>
              </a:stretch>
            </a:blipFill>
          </p:spPr>
        </p:sp>
        <p:sp>
          <p:nvSpPr>
            <p:cNvPr name="Freeform 17" id="1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8" id="18"/>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9" id="1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20" id="2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1" id="2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2" id="2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3" id="2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24" id="24"/>
          <p:cNvGrpSpPr>
            <a:grpSpLocks noChangeAspect="true"/>
          </p:cNvGrpSpPr>
          <p:nvPr/>
        </p:nvGrpSpPr>
        <p:grpSpPr>
          <a:xfrm rot="1332350">
            <a:off x="16967832" y="-2861354"/>
            <a:ext cx="3791583" cy="7502299"/>
            <a:chOff x="0" y="0"/>
            <a:chExt cx="2620010" cy="5184140"/>
          </a:xfrm>
        </p:grpSpPr>
        <p:sp>
          <p:nvSpPr>
            <p:cNvPr name="Freeform 25" id="2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6" id="26"/>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112527" t="0" r="-112527" b="0"/>
              </a:stretch>
            </a:blipFill>
          </p:spPr>
        </p:sp>
        <p:sp>
          <p:nvSpPr>
            <p:cNvPr name="Freeform 27" id="2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28" id="28"/>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29" id="2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30" id="3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31" id="3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32" id="3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33" id="3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34" id="34"/>
          <p:cNvGrpSpPr>
            <a:grpSpLocks noChangeAspect="true"/>
          </p:cNvGrpSpPr>
          <p:nvPr/>
        </p:nvGrpSpPr>
        <p:grpSpPr>
          <a:xfrm rot="1332350">
            <a:off x="13759185" y="4851225"/>
            <a:ext cx="3791583" cy="7502299"/>
            <a:chOff x="0" y="0"/>
            <a:chExt cx="2620010" cy="5184140"/>
          </a:xfrm>
        </p:grpSpPr>
        <p:sp>
          <p:nvSpPr>
            <p:cNvPr name="Freeform 35" id="3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6" id="36"/>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112527" t="0" r="-112527" b="0"/>
              </a:stretch>
            </a:blipFill>
          </p:spPr>
        </p:sp>
        <p:sp>
          <p:nvSpPr>
            <p:cNvPr name="Freeform 37" id="3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38" id="38"/>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39" id="3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40" id="4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41" id="4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42" id="4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43" id="4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E1F1D"/>
        </a:solidFill>
      </p:bgPr>
    </p:bg>
    <p:spTree>
      <p:nvGrpSpPr>
        <p:cNvPr id="1" name=""/>
        <p:cNvGrpSpPr/>
        <p:nvPr/>
      </p:nvGrpSpPr>
      <p:grpSpPr>
        <a:xfrm>
          <a:off x="0" y="0"/>
          <a:ext cx="0" cy="0"/>
          <a:chOff x="0" y="0"/>
          <a:chExt cx="0" cy="0"/>
        </a:xfrm>
      </p:grpSpPr>
      <p:sp>
        <p:nvSpPr>
          <p:cNvPr name="Freeform 2" id="2"/>
          <p:cNvSpPr/>
          <p:nvPr/>
        </p:nvSpPr>
        <p:spPr>
          <a:xfrm flipH="false" flipV="false" rot="0">
            <a:off x="-4611515" y="6054352"/>
            <a:ext cx="8465295" cy="8465295"/>
          </a:xfrm>
          <a:custGeom>
            <a:avLst/>
            <a:gdLst/>
            <a:ahLst/>
            <a:cxnLst/>
            <a:rect r="r" b="b" t="t" l="l"/>
            <a:pathLst>
              <a:path h="8465295" w="8465295">
                <a:moveTo>
                  <a:pt x="0" y="0"/>
                </a:moveTo>
                <a:lnTo>
                  <a:pt x="8465295" y="0"/>
                </a:lnTo>
                <a:lnTo>
                  <a:pt x="8465295" y="8465296"/>
                </a:lnTo>
                <a:lnTo>
                  <a:pt x="0" y="84652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4053584" y="0"/>
            <a:ext cx="6411433" cy="9840040"/>
            <a:chOff x="0" y="0"/>
            <a:chExt cx="553982" cy="850232"/>
          </a:xfrm>
        </p:grpSpPr>
        <p:sp>
          <p:nvSpPr>
            <p:cNvPr name="Freeform 4" id="4"/>
            <p:cNvSpPr/>
            <p:nvPr/>
          </p:nvSpPr>
          <p:spPr>
            <a:xfrm flipH="false" flipV="false" rot="0">
              <a:off x="0" y="0"/>
              <a:ext cx="553982" cy="850232"/>
            </a:xfrm>
            <a:custGeom>
              <a:avLst/>
              <a:gdLst/>
              <a:ahLst/>
              <a:cxnLst/>
              <a:rect r="r" b="b" t="t" l="l"/>
              <a:pathLst>
                <a:path h="850232" w="553982">
                  <a:moveTo>
                    <a:pt x="30188" y="0"/>
                  </a:moveTo>
                  <a:lnTo>
                    <a:pt x="523794" y="0"/>
                  </a:lnTo>
                  <a:cubicBezTo>
                    <a:pt x="540467" y="0"/>
                    <a:pt x="553982" y="13516"/>
                    <a:pt x="553982" y="30188"/>
                  </a:cubicBezTo>
                  <a:lnTo>
                    <a:pt x="553982" y="820044"/>
                  </a:lnTo>
                  <a:cubicBezTo>
                    <a:pt x="553982" y="836716"/>
                    <a:pt x="540467" y="850232"/>
                    <a:pt x="523794" y="850232"/>
                  </a:cubicBezTo>
                  <a:lnTo>
                    <a:pt x="30188" y="850232"/>
                  </a:lnTo>
                  <a:cubicBezTo>
                    <a:pt x="13516" y="850232"/>
                    <a:pt x="0" y="836716"/>
                    <a:pt x="0" y="820044"/>
                  </a:cubicBezTo>
                  <a:lnTo>
                    <a:pt x="0" y="30188"/>
                  </a:lnTo>
                  <a:cubicBezTo>
                    <a:pt x="0" y="13516"/>
                    <a:pt x="13516" y="0"/>
                    <a:pt x="30188" y="0"/>
                  </a:cubicBezTo>
                  <a:close/>
                </a:path>
              </a:pathLst>
            </a:custGeom>
            <a:blipFill>
              <a:blip r:embed="rId4"/>
              <a:stretch>
                <a:fillRect l="-72781" t="0" r="-72781" b="0"/>
              </a:stretch>
            </a:blipFill>
          </p:spPr>
        </p:sp>
      </p:grpSp>
      <p:grpSp>
        <p:nvGrpSpPr>
          <p:cNvPr name="Group 5" id="5"/>
          <p:cNvGrpSpPr>
            <a:grpSpLocks noChangeAspect="true"/>
          </p:cNvGrpSpPr>
          <p:nvPr/>
        </p:nvGrpSpPr>
        <p:grpSpPr>
          <a:xfrm rot="0">
            <a:off x="12765479" y="1816382"/>
            <a:ext cx="3761068" cy="7441918"/>
            <a:chOff x="0" y="0"/>
            <a:chExt cx="2620010" cy="5184140"/>
          </a:xfrm>
        </p:grpSpPr>
        <p:sp>
          <p:nvSpPr>
            <p:cNvPr name="Freeform 6" id="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7" id="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23679" t="0" r="-23679" b="0"/>
              </a:stretch>
            </a:blipFill>
          </p:spPr>
        </p:sp>
        <p:sp>
          <p:nvSpPr>
            <p:cNvPr name="Freeform 8" id="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9" id="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0" id="1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1" id="1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2" id="1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3" id="1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4" id="1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TextBox 15" id="15"/>
          <p:cNvSpPr txBox="true"/>
          <p:nvPr/>
        </p:nvSpPr>
        <p:spPr>
          <a:xfrm rot="0">
            <a:off x="1797139" y="3476150"/>
            <a:ext cx="9515435" cy="6363890"/>
          </a:xfrm>
          <a:prstGeom prst="rect">
            <a:avLst/>
          </a:prstGeom>
        </p:spPr>
        <p:txBody>
          <a:bodyPr anchor="t" rtlCol="false" tIns="0" lIns="0" bIns="0" rIns="0">
            <a:spAutoFit/>
          </a:bodyPr>
          <a:lstStyle/>
          <a:p>
            <a:pPr algn="l">
              <a:lnSpc>
                <a:spcPts val="5505"/>
              </a:lnSpc>
            </a:pPr>
            <a:r>
              <a:rPr lang="en-US" sz="4235">
                <a:solidFill>
                  <a:srgbClr val="FFFFFF"/>
                </a:solidFill>
                <a:latin typeface="Arial"/>
                <a:ea typeface="Arial"/>
                <a:cs typeface="Arial"/>
                <a:sym typeface="Arial"/>
              </a:rPr>
              <a:t>This project involves the analysis of the mobile dataset, which encompasses detailed information on the sales of mobile phones. Using SQL Queries, we analyise data to provide valuable key insights, identify patterns, and generate meaningful recommendations that can drive business growth and strategic decision-making.</a:t>
            </a:r>
          </a:p>
        </p:txBody>
      </p:sp>
      <p:sp>
        <p:nvSpPr>
          <p:cNvPr name="TextBox 16" id="16"/>
          <p:cNvSpPr txBox="true"/>
          <p:nvPr/>
        </p:nvSpPr>
        <p:spPr>
          <a:xfrm rot="0">
            <a:off x="1797139" y="278037"/>
            <a:ext cx="9772195" cy="2961521"/>
          </a:xfrm>
          <a:prstGeom prst="rect">
            <a:avLst/>
          </a:prstGeom>
        </p:spPr>
        <p:txBody>
          <a:bodyPr anchor="t" rtlCol="false" tIns="0" lIns="0" bIns="0" rIns="0">
            <a:spAutoFit/>
          </a:bodyPr>
          <a:lstStyle/>
          <a:p>
            <a:pPr algn="l">
              <a:lnSpc>
                <a:spcPts val="11093"/>
              </a:lnSpc>
            </a:pPr>
            <a:r>
              <a:rPr lang="en-US" sz="8533" b="true">
                <a:solidFill>
                  <a:srgbClr val="FFFFFF"/>
                </a:solidFill>
                <a:latin typeface="Clarendon Bold"/>
                <a:ea typeface="Clarendon Bold"/>
                <a:cs typeface="Clarendon Bold"/>
                <a:sym typeface="Clarendon Bold"/>
              </a:rPr>
              <a:t>INTRODUCTION TO PROJECT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E1F1D"/>
        </a:solidFill>
      </p:bgPr>
    </p:bg>
    <p:spTree>
      <p:nvGrpSpPr>
        <p:cNvPr id="1" name=""/>
        <p:cNvGrpSpPr/>
        <p:nvPr/>
      </p:nvGrpSpPr>
      <p:grpSpPr>
        <a:xfrm>
          <a:off x="0" y="0"/>
          <a:ext cx="0" cy="0"/>
          <a:chOff x="0" y="0"/>
          <a:chExt cx="0" cy="0"/>
        </a:xfrm>
      </p:grpSpPr>
      <p:sp>
        <p:nvSpPr>
          <p:cNvPr name="Freeform 2" id="2"/>
          <p:cNvSpPr/>
          <p:nvPr/>
        </p:nvSpPr>
        <p:spPr>
          <a:xfrm flipH="false" flipV="false" rot="0">
            <a:off x="-4611515" y="6054352"/>
            <a:ext cx="8465295" cy="8465295"/>
          </a:xfrm>
          <a:custGeom>
            <a:avLst/>
            <a:gdLst/>
            <a:ahLst/>
            <a:cxnLst/>
            <a:rect r="r" b="b" t="t" l="l"/>
            <a:pathLst>
              <a:path h="8465295" w="8465295">
                <a:moveTo>
                  <a:pt x="0" y="0"/>
                </a:moveTo>
                <a:lnTo>
                  <a:pt x="8465295" y="0"/>
                </a:lnTo>
                <a:lnTo>
                  <a:pt x="8465295" y="8465296"/>
                </a:lnTo>
                <a:lnTo>
                  <a:pt x="0" y="84652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814496" y="223480"/>
            <a:ext cx="6411433" cy="9840040"/>
            <a:chOff x="0" y="0"/>
            <a:chExt cx="553982" cy="850232"/>
          </a:xfrm>
        </p:grpSpPr>
        <p:sp>
          <p:nvSpPr>
            <p:cNvPr name="Freeform 4" id="4"/>
            <p:cNvSpPr/>
            <p:nvPr/>
          </p:nvSpPr>
          <p:spPr>
            <a:xfrm flipH="false" flipV="false" rot="0">
              <a:off x="0" y="0"/>
              <a:ext cx="553982" cy="850232"/>
            </a:xfrm>
            <a:custGeom>
              <a:avLst/>
              <a:gdLst/>
              <a:ahLst/>
              <a:cxnLst/>
              <a:rect r="r" b="b" t="t" l="l"/>
              <a:pathLst>
                <a:path h="850232" w="553982">
                  <a:moveTo>
                    <a:pt x="30188" y="0"/>
                  </a:moveTo>
                  <a:lnTo>
                    <a:pt x="523794" y="0"/>
                  </a:lnTo>
                  <a:cubicBezTo>
                    <a:pt x="540467" y="0"/>
                    <a:pt x="553982" y="13516"/>
                    <a:pt x="553982" y="30188"/>
                  </a:cubicBezTo>
                  <a:lnTo>
                    <a:pt x="553982" y="820044"/>
                  </a:lnTo>
                  <a:cubicBezTo>
                    <a:pt x="553982" y="836716"/>
                    <a:pt x="540467" y="850232"/>
                    <a:pt x="523794" y="850232"/>
                  </a:cubicBezTo>
                  <a:lnTo>
                    <a:pt x="30188" y="850232"/>
                  </a:lnTo>
                  <a:cubicBezTo>
                    <a:pt x="13516" y="850232"/>
                    <a:pt x="0" y="836716"/>
                    <a:pt x="0" y="820044"/>
                  </a:cubicBezTo>
                  <a:lnTo>
                    <a:pt x="0" y="30188"/>
                  </a:lnTo>
                  <a:cubicBezTo>
                    <a:pt x="0" y="13516"/>
                    <a:pt x="13516" y="0"/>
                    <a:pt x="30188" y="0"/>
                  </a:cubicBezTo>
                  <a:close/>
                </a:path>
              </a:pathLst>
            </a:custGeom>
            <a:blipFill>
              <a:blip r:embed="rId4"/>
              <a:stretch>
                <a:fillRect l="-72781" t="0" r="-72781" b="0"/>
              </a:stretch>
            </a:blipFill>
          </p:spPr>
        </p:sp>
      </p:grpSp>
      <p:grpSp>
        <p:nvGrpSpPr>
          <p:cNvPr name="Group 5" id="5"/>
          <p:cNvGrpSpPr>
            <a:grpSpLocks noChangeAspect="true"/>
          </p:cNvGrpSpPr>
          <p:nvPr/>
        </p:nvGrpSpPr>
        <p:grpSpPr>
          <a:xfrm rot="0">
            <a:off x="12750970" y="1572174"/>
            <a:ext cx="3884487" cy="7686126"/>
            <a:chOff x="0" y="0"/>
            <a:chExt cx="2620010" cy="5184140"/>
          </a:xfrm>
        </p:grpSpPr>
        <p:sp>
          <p:nvSpPr>
            <p:cNvPr name="Freeform 6" id="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7" id="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23679" t="0" r="-23679" b="0"/>
              </a:stretch>
            </a:blipFill>
          </p:spPr>
        </p:sp>
        <p:sp>
          <p:nvSpPr>
            <p:cNvPr name="Freeform 8" id="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9" id="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0" id="1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1" id="1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2" id="1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3" id="1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4" id="1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TextBox 15" id="15"/>
          <p:cNvSpPr txBox="true"/>
          <p:nvPr/>
        </p:nvSpPr>
        <p:spPr>
          <a:xfrm rot="0">
            <a:off x="1490056" y="3284929"/>
            <a:ext cx="10502919" cy="5973371"/>
          </a:xfrm>
          <a:prstGeom prst="rect">
            <a:avLst/>
          </a:prstGeom>
        </p:spPr>
        <p:txBody>
          <a:bodyPr anchor="t" rtlCol="false" tIns="0" lIns="0" bIns="0" rIns="0">
            <a:spAutoFit/>
          </a:bodyPr>
          <a:lstStyle/>
          <a:p>
            <a:pPr algn="l">
              <a:lnSpc>
                <a:spcPts val="5169"/>
              </a:lnSpc>
            </a:pPr>
            <a:r>
              <a:rPr lang="en-US" sz="3976">
                <a:solidFill>
                  <a:srgbClr val="FFFFFF"/>
                </a:solidFill>
                <a:latin typeface="Arial"/>
                <a:ea typeface="Arial"/>
                <a:cs typeface="Arial"/>
                <a:sym typeface="Arial"/>
              </a:rPr>
              <a:t> The primary objective is to perform an in-depth analysis of the  mobile dataset, addressing key questions related to units sold,product category wise, and more. The scope includes data cleaning, and creating supporting tables for detailed analysis. We will also explore trends in operating profits, sales method, and more to provide actionable insights. </a:t>
            </a:r>
          </a:p>
        </p:txBody>
      </p:sp>
      <p:sp>
        <p:nvSpPr>
          <p:cNvPr name="TextBox 16" id="16"/>
          <p:cNvSpPr txBox="true"/>
          <p:nvPr/>
        </p:nvSpPr>
        <p:spPr>
          <a:xfrm rot="0">
            <a:off x="2822484" y="244198"/>
            <a:ext cx="7838063" cy="2961521"/>
          </a:xfrm>
          <a:prstGeom prst="rect">
            <a:avLst/>
          </a:prstGeom>
        </p:spPr>
        <p:txBody>
          <a:bodyPr anchor="t" rtlCol="false" tIns="0" lIns="0" bIns="0" rIns="0">
            <a:spAutoFit/>
          </a:bodyPr>
          <a:lstStyle/>
          <a:p>
            <a:pPr algn="l">
              <a:lnSpc>
                <a:spcPts val="11093"/>
              </a:lnSpc>
            </a:pPr>
            <a:r>
              <a:rPr lang="en-US" sz="8533" b="true">
                <a:solidFill>
                  <a:srgbClr val="FFFFFF"/>
                </a:solidFill>
                <a:latin typeface="Clarendon Bold"/>
                <a:ea typeface="Clarendon Bold"/>
                <a:cs typeface="Clarendon Bold"/>
                <a:sym typeface="Clarendon Bold"/>
              </a:rPr>
              <a:t>MAIN OBJECTIVE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9442" t="-29442" r="-29965" b="-29965"/>
            </a:stretch>
          </a:blipFill>
        </p:spPr>
      </p:sp>
      <p:sp>
        <p:nvSpPr>
          <p:cNvPr name="TextBox 3" id="3"/>
          <p:cNvSpPr txBox="true"/>
          <p:nvPr/>
        </p:nvSpPr>
        <p:spPr>
          <a:xfrm rot="0">
            <a:off x="4140429" y="2781305"/>
            <a:ext cx="10581329" cy="4476740"/>
          </a:xfrm>
          <a:prstGeom prst="rect">
            <a:avLst/>
          </a:prstGeom>
        </p:spPr>
        <p:txBody>
          <a:bodyPr anchor="t" rtlCol="false" tIns="0" lIns="0" bIns="0" rIns="0">
            <a:spAutoFit/>
          </a:bodyPr>
          <a:lstStyle/>
          <a:p>
            <a:pPr algn="ctr">
              <a:lnSpc>
                <a:spcPts val="17962"/>
              </a:lnSpc>
            </a:pPr>
            <a:r>
              <a:rPr lang="en-US" sz="12830">
                <a:solidFill>
                  <a:srgbClr val="000000"/>
                </a:solidFill>
                <a:latin typeface="Alatsi"/>
                <a:ea typeface="Alatsi"/>
                <a:cs typeface="Alatsi"/>
                <a:sym typeface="Alatsi"/>
              </a:rPr>
              <a:t>DATA ANALYSIS</a:t>
            </a:r>
          </a:p>
          <a:p>
            <a:pPr algn="ctr">
              <a:lnSpc>
                <a:spcPts val="17962"/>
              </a:lnSpc>
              <a:spcBef>
                <a:spcPct val="0"/>
              </a:spcBef>
            </a:pPr>
            <a:r>
              <a:rPr lang="en-US" sz="12830">
                <a:solidFill>
                  <a:srgbClr val="000000"/>
                </a:solidFill>
                <a:latin typeface="Alatsi"/>
                <a:ea typeface="Alatsi"/>
                <a:cs typeface="Alatsi"/>
                <a:sym typeface="Alatsi"/>
              </a:rPr>
              <a:t>USING SQL</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E2E2E"/>
        </a:solidFill>
      </p:bgPr>
    </p:bg>
    <p:spTree>
      <p:nvGrpSpPr>
        <p:cNvPr id="1" name=""/>
        <p:cNvGrpSpPr/>
        <p:nvPr/>
      </p:nvGrpSpPr>
      <p:grpSpPr>
        <a:xfrm>
          <a:off x="0" y="0"/>
          <a:ext cx="0" cy="0"/>
          <a:chOff x="0" y="0"/>
          <a:chExt cx="0" cy="0"/>
        </a:xfrm>
      </p:grpSpPr>
      <p:sp>
        <p:nvSpPr>
          <p:cNvPr name="Freeform 2" id="2"/>
          <p:cNvSpPr/>
          <p:nvPr/>
        </p:nvSpPr>
        <p:spPr>
          <a:xfrm flipH="false" flipV="false" rot="0">
            <a:off x="480414" y="3949516"/>
            <a:ext cx="5612400" cy="5612400"/>
          </a:xfrm>
          <a:custGeom>
            <a:avLst/>
            <a:gdLst/>
            <a:ahLst/>
            <a:cxnLst/>
            <a:rect r="r" b="b" t="t" l="l"/>
            <a:pathLst>
              <a:path h="5612400" w="5612400">
                <a:moveTo>
                  <a:pt x="0" y="0"/>
                </a:moveTo>
                <a:lnTo>
                  <a:pt x="5612400" y="0"/>
                </a:lnTo>
                <a:lnTo>
                  <a:pt x="5612400" y="5612400"/>
                </a:lnTo>
                <a:lnTo>
                  <a:pt x="0" y="5612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35086" y="1779396"/>
            <a:ext cx="8465295" cy="8465295"/>
          </a:xfrm>
          <a:custGeom>
            <a:avLst/>
            <a:gdLst/>
            <a:ahLst/>
            <a:cxnLst/>
            <a:rect r="r" b="b" t="t" l="l"/>
            <a:pathLst>
              <a:path h="8465295" w="8465295">
                <a:moveTo>
                  <a:pt x="0" y="0"/>
                </a:moveTo>
                <a:lnTo>
                  <a:pt x="8465295" y="0"/>
                </a:lnTo>
                <a:lnTo>
                  <a:pt x="8465295" y="8465295"/>
                </a:lnTo>
                <a:lnTo>
                  <a:pt x="0" y="84652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a:off x="9930784" y="1555814"/>
            <a:ext cx="5608604" cy="0"/>
          </a:xfrm>
          <a:prstGeom prst="line">
            <a:avLst/>
          </a:prstGeom>
          <a:ln cap="flat" w="38100">
            <a:solidFill>
              <a:srgbClr val="000000"/>
            </a:solidFill>
            <a:prstDash val="solid"/>
            <a:headEnd type="none" len="sm" w="sm"/>
            <a:tailEnd type="none" len="sm" w="sm"/>
          </a:ln>
        </p:spPr>
      </p:sp>
      <p:sp>
        <p:nvSpPr>
          <p:cNvPr name="Freeform 5" id="5"/>
          <p:cNvSpPr/>
          <p:nvPr/>
        </p:nvSpPr>
        <p:spPr>
          <a:xfrm flipH="false" flipV="false" rot="0">
            <a:off x="265726" y="1069171"/>
            <a:ext cx="7742567" cy="1991698"/>
          </a:xfrm>
          <a:custGeom>
            <a:avLst/>
            <a:gdLst/>
            <a:ahLst/>
            <a:cxnLst/>
            <a:rect r="r" b="b" t="t" l="l"/>
            <a:pathLst>
              <a:path h="1991698" w="7742567">
                <a:moveTo>
                  <a:pt x="0" y="0"/>
                </a:moveTo>
                <a:lnTo>
                  <a:pt x="7742567" y="0"/>
                </a:lnTo>
                <a:lnTo>
                  <a:pt x="7742567" y="1991698"/>
                </a:lnTo>
                <a:lnTo>
                  <a:pt x="0" y="1991698"/>
                </a:lnTo>
                <a:lnTo>
                  <a:pt x="0" y="0"/>
                </a:lnTo>
                <a:close/>
              </a:path>
            </a:pathLst>
          </a:custGeom>
          <a:blipFill>
            <a:blip r:embed="rId6"/>
            <a:stretch>
              <a:fillRect l="0" t="-36903" r="0" b="-137159"/>
            </a:stretch>
          </a:blipFill>
        </p:spPr>
      </p:sp>
      <p:sp>
        <p:nvSpPr>
          <p:cNvPr name="Freeform 6" id="6"/>
          <p:cNvSpPr/>
          <p:nvPr/>
        </p:nvSpPr>
        <p:spPr>
          <a:xfrm flipH="false" flipV="false" rot="0">
            <a:off x="509085" y="4294722"/>
            <a:ext cx="7719262" cy="4790197"/>
          </a:xfrm>
          <a:custGeom>
            <a:avLst/>
            <a:gdLst/>
            <a:ahLst/>
            <a:cxnLst/>
            <a:rect r="r" b="b" t="t" l="l"/>
            <a:pathLst>
              <a:path h="4790197" w="7719262">
                <a:moveTo>
                  <a:pt x="0" y="0"/>
                </a:moveTo>
                <a:lnTo>
                  <a:pt x="7719262" y="0"/>
                </a:lnTo>
                <a:lnTo>
                  <a:pt x="7719262" y="4790198"/>
                </a:lnTo>
                <a:lnTo>
                  <a:pt x="0" y="4790198"/>
                </a:lnTo>
                <a:lnTo>
                  <a:pt x="0" y="0"/>
                </a:lnTo>
                <a:close/>
              </a:path>
            </a:pathLst>
          </a:custGeom>
          <a:blipFill>
            <a:blip r:embed="rId7"/>
            <a:stretch>
              <a:fillRect l="0" t="-4283" r="0" b="-4283"/>
            </a:stretch>
          </a:blipFill>
        </p:spPr>
      </p:sp>
      <p:sp>
        <p:nvSpPr>
          <p:cNvPr name="TextBox 7" id="7"/>
          <p:cNvSpPr txBox="true"/>
          <p:nvPr/>
        </p:nvSpPr>
        <p:spPr>
          <a:xfrm rot="0">
            <a:off x="9135615" y="568261"/>
            <a:ext cx="7198943" cy="1006602"/>
          </a:xfrm>
          <a:prstGeom prst="rect">
            <a:avLst/>
          </a:prstGeom>
        </p:spPr>
        <p:txBody>
          <a:bodyPr anchor="t" rtlCol="false" tIns="0" lIns="0" bIns="0" rIns="0">
            <a:spAutoFit/>
          </a:bodyPr>
          <a:lstStyle/>
          <a:p>
            <a:pPr algn="ctr">
              <a:lnSpc>
                <a:spcPts val="6264"/>
              </a:lnSpc>
            </a:pPr>
            <a:r>
              <a:rPr lang="en-US" sz="7200" spc="-568">
                <a:solidFill>
                  <a:srgbClr val="FFFFFF"/>
                </a:solidFill>
                <a:latin typeface="Arial"/>
                <a:ea typeface="Arial"/>
                <a:cs typeface="Arial"/>
                <a:sym typeface="Arial"/>
              </a:rPr>
              <a:t>ANALYSIS NO.1</a:t>
            </a:r>
          </a:p>
        </p:txBody>
      </p:sp>
      <p:sp>
        <p:nvSpPr>
          <p:cNvPr name="TextBox 8" id="8"/>
          <p:cNvSpPr txBox="true"/>
          <p:nvPr/>
        </p:nvSpPr>
        <p:spPr>
          <a:xfrm rot="0">
            <a:off x="8918779" y="1969770"/>
            <a:ext cx="8340521" cy="7989297"/>
          </a:xfrm>
          <a:prstGeom prst="rect">
            <a:avLst/>
          </a:prstGeom>
        </p:spPr>
        <p:txBody>
          <a:bodyPr anchor="t" rtlCol="false" tIns="0" lIns="0" bIns="0" rIns="0">
            <a:spAutoFit/>
          </a:bodyPr>
          <a:lstStyle/>
          <a:p>
            <a:pPr algn="l">
              <a:lnSpc>
                <a:spcPts val="4493"/>
              </a:lnSpc>
            </a:pPr>
            <a:r>
              <a:rPr lang="en-US" sz="3456">
                <a:solidFill>
                  <a:srgbClr val="FFFFFF"/>
                </a:solidFill>
                <a:latin typeface="Arial"/>
                <a:ea typeface="Arial"/>
                <a:cs typeface="Arial"/>
                <a:sym typeface="Arial"/>
              </a:rPr>
              <a:t>OnePlus N20: The OnePlus N20 has two different discount percentages: 42.55% and 23.53%. This could be due to different promotions or sales for the same model.</a:t>
            </a:r>
          </a:p>
          <a:p>
            <a:pPr algn="l">
              <a:lnSpc>
                <a:spcPts val="4493"/>
              </a:lnSpc>
            </a:pPr>
            <a:r>
              <a:rPr lang="en-US" sz="3456">
                <a:solidFill>
                  <a:srgbClr val="FFFFFF"/>
                </a:solidFill>
                <a:latin typeface="Arial"/>
                <a:ea typeface="Arial"/>
                <a:cs typeface="Arial"/>
                <a:sym typeface="Arial"/>
              </a:rPr>
              <a:t>Apple iPhone: The Apple iPhone has a consistent discount percentage of 17.09%. This might indicate a uniform pricing strategy for this model.</a:t>
            </a:r>
          </a:p>
          <a:p>
            <a:pPr algn="l">
              <a:lnSpc>
                <a:spcPts val="4493"/>
              </a:lnSpc>
            </a:pPr>
            <a:r>
              <a:rPr lang="en-US" sz="3456">
                <a:solidFill>
                  <a:srgbClr val="FFFFFF"/>
                </a:solidFill>
                <a:latin typeface="Arial"/>
                <a:ea typeface="Arial"/>
                <a:cs typeface="Arial"/>
                <a:sym typeface="Arial"/>
              </a:rPr>
              <a:t>Comparison: Overall, the OnePlus N20 has higher discount percentages compared to the Apple iPhone, suggesting that OnePlus might be offering more aggressive discounts for their products.</a:t>
            </a:r>
          </a:p>
          <a:p>
            <a:pPr algn="l">
              <a:lnSpc>
                <a:spcPts val="4493"/>
              </a:lnSpc>
            </a:pPr>
          </a:p>
        </p:txBody>
      </p:sp>
      <p:sp>
        <p:nvSpPr>
          <p:cNvPr name="TextBox 9" id="9"/>
          <p:cNvSpPr txBox="true"/>
          <p:nvPr/>
        </p:nvSpPr>
        <p:spPr>
          <a:xfrm rot="0">
            <a:off x="824365" y="1205548"/>
            <a:ext cx="7747933" cy="1661795"/>
          </a:xfrm>
          <a:prstGeom prst="rect">
            <a:avLst/>
          </a:prstGeom>
        </p:spPr>
        <p:txBody>
          <a:bodyPr anchor="t" rtlCol="false" tIns="0" lIns="0" bIns="0" rIns="0">
            <a:spAutoFit/>
          </a:bodyPr>
          <a:lstStyle/>
          <a:p>
            <a:pPr algn="l">
              <a:lnSpc>
                <a:spcPts val="4480"/>
              </a:lnSpc>
              <a:spcBef>
                <a:spcPct val="0"/>
              </a:spcBef>
            </a:pPr>
            <a:r>
              <a:rPr lang="en-US" sz="3200">
                <a:solidFill>
                  <a:srgbClr val="FFFFFF"/>
                </a:solidFill>
                <a:latin typeface="Alike Bold"/>
                <a:ea typeface="Alike Bold"/>
                <a:cs typeface="Alike Bold"/>
                <a:sym typeface="Alike Bold"/>
              </a:rPr>
              <a:t>What is the relationship between the actual price and the discount offered across different mobile companies?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E2E2E"/>
        </a:solidFill>
      </p:bgPr>
    </p:bg>
    <p:spTree>
      <p:nvGrpSpPr>
        <p:cNvPr id="1" name=""/>
        <p:cNvGrpSpPr/>
        <p:nvPr/>
      </p:nvGrpSpPr>
      <p:grpSpPr>
        <a:xfrm>
          <a:off x="0" y="0"/>
          <a:ext cx="0" cy="0"/>
          <a:chOff x="0" y="0"/>
          <a:chExt cx="0" cy="0"/>
        </a:xfrm>
      </p:grpSpPr>
      <p:sp>
        <p:nvSpPr>
          <p:cNvPr name="Freeform 2" id="2"/>
          <p:cNvSpPr/>
          <p:nvPr/>
        </p:nvSpPr>
        <p:spPr>
          <a:xfrm flipH="false" flipV="false" rot="0">
            <a:off x="480414" y="3949516"/>
            <a:ext cx="5612400" cy="5612400"/>
          </a:xfrm>
          <a:custGeom>
            <a:avLst/>
            <a:gdLst/>
            <a:ahLst/>
            <a:cxnLst/>
            <a:rect r="r" b="b" t="t" l="l"/>
            <a:pathLst>
              <a:path h="5612400" w="5612400">
                <a:moveTo>
                  <a:pt x="0" y="0"/>
                </a:moveTo>
                <a:lnTo>
                  <a:pt x="5612400" y="0"/>
                </a:lnTo>
                <a:lnTo>
                  <a:pt x="5612400" y="5612400"/>
                </a:lnTo>
                <a:lnTo>
                  <a:pt x="0" y="5612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306740" y="910289"/>
            <a:ext cx="8465295" cy="8465295"/>
          </a:xfrm>
          <a:custGeom>
            <a:avLst/>
            <a:gdLst/>
            <a:ahLst/>
            <a:cxnLst/>
            <a:rect r="r" b="b" t="t" l="l"/>
            <a:pathLst>
              <a:path h="8465295" w="8465295">
                <a:moveTo>
                  <a:pt x="0" y="0"/>
                </a:moveTo>
                <a:lnTo>
                  <a:pt x="8465296" y="0"/>
                </a:lnTo>
                <a:lnTo>
                  <a:pt x="8465296" y="8465296"/>
                </a:lnTo>
                <a:lnTo>
                  <a:pt x="0" y="84652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a:off x="6092814" y="1536764"/>
            <a:ext cx="5608604" cy="0"/>
          </a:xfrm>
          <a:prstGeom prst="line">
            <a:avLst/>
          </a:prstGeom>
          <a:ln cap="flat" w="38100">
            <a:solidFill>
              <a:srgbClr val="000000"/>
            </a:solidFill>
            <a:prstDash val="solid"/>
            <a:headEnd type="none" len="sm" w="sm"/>
            <a:tailEnd type="none" len="sm" w="sm"/>
          </a:ln>
        </p:spPr>
      </p:sp>
      <p:sp>
        <p:nvSpPr>
          <p:cNvPr name="Freeform 5" id="5"/>
          <p:cNvSpPr/>
          <p:nvPr/>
        </p:nvSpPr>
        <p:spPr>
          <a:xfrm flipH="false" flipV="false" rot="0">
            <a:off x="4435987" y="1947518"/>
            <a:ext cx="8941781" cy="2300184"/>
          </a:xfrm>
          <a:custGeom>
            <a:avLst/>
            <a:gdLst/>
            <a:ahLst/>
            <a:cxnLst/>
            <a:rect r="r" b="b" t="t" l="l"/>
            <a:pathLst>
              <a:path h="2300184" w="8941781">
                <a:moveTo>
                  <a:pt x="0" y="0"/>
                </a:moveTo>
                <a:lnTo>
                  <a:pt x="8941781" y="0"/>
                </a:lnTo>
                <a:lnTo>
                  <a:pt x="8941781" y="2300184"/>
                </a:lnTo>
                <a:lnTo>
                  <a:pt x="0" y="2300184"/>
                </a:lnTo>
                <a:lnTo>
                  <a:pt x="0" y="0"/>
                </a:lnTo>
                <a:close/>
              </a:path>
            </a:pathLst>
          </a:custGeom>
          <a:blipFill>
            <a:blip r:embed="rId6"/>
            <a:stretch>
              <a:fillRect l="0" t="-36903" r="0" b="-137159"/>
            </a:stretch>
          </a:blipFill>
        </p:spPr>
      </p:sp>
      <p:sp>
        <p:nvSpPr>
          <p:cNvPr name="Freeform 6" id="6"/>
          <p:cNvSpPr/>
          <p:nvPr/>
        </p:nvSpPr>
        <p:spPr>
          <a:xfrm flipH="false" flipV="false" rot="0">
            <a:off x="8978552" y="4839321"/>
            <a:ext cx="8798432" cy="4418979"/>
          </a:xfrm>
          <a:custGeom>
            <a:avLst/>
            <a:gdLst/>
            <a:ahLst/>
            <a:cxnLst/>
            <a:rect r="r" b="b" t="t" l="l"/>
            <a:pathLst>
              <a:path h="4418979" w="8798432">
                <a:moveTo>
                  <a:pt x="0" y="0"/>
                </a:moveTo>
                <a:lnTo>
                  <a:pt x="8798432" y="0"/>
                </a:lnTo>
                <a:lnTo>
                  <a:pt x="8798432" y="4418979"/>
                </a:lnTo>
                <a:lnTo>
                  <a:pt x="0" y="4418979"/>
                </a:lnTo>
                <a:lnTo>
                  <a:pt x="0" y="0"/>
                </a:lnTo>
                <a:close/>
              </a:path>
            </a:pathLst>
          </a:custGeom>
          <a:blipFill>
            <a:blip r:embed="rId7"/>
            <a:stretch>
              <a:fillRect l="0" t="0" r="-23250" b="0"/>
            </a:stretch>
          </a:blipFill>
        </p:spPr>
      </p:sp>
      <p:sp>
        <p:nvSpPr>
          <p:cNvPr name="TextBox 7" id="7"/>
          <p:cNvSpPr txBox="true"/>
          <p:nvPr/>
        </p:nvSpPr>
        <p:spPr>
          <a:xfrm rot="0">
            <a:off x="5307406" y="549211"/>
            <a:ext cx="7198943" cy="1006602"/>
          </a:xfrm>
          <a:prstGeom prst="rect">
            <a:avLst/>
          </a:prstGeom>
        </p:spPr>
        <p:txBody>
          <a:bodyPr anchor="t" rtlCol="false" tIns="0" lIns="0" bIns="0" rIns="0">
            <a:spAutoFit/>
          </a:bodyPr>
          <a:lstStyle/>
          <a:p>
            <a:pPr algn="ctr">
              <a:lnSpc>
                <a:spcPts val="6264"/>
              </a:lnSpc>
            </a:pPr>
            <a:r>
              <a:rPr lang="en-US" sz="7200" spc="-568">
                <a:solidFill>
                  <a:srgbClr val="FFFFFF"/>
                </a:solidFill>
                <a:latin typeface="Arial"/>
                <a:ea typeface="Arial"/>
                <a:cs typeface="Arial"/>
                <a:sym typeface="Arial"/>
              </a:rPr>
              <a:t>ANALYSIS NO.2</a:t>
            </a:r>
          </a:p>
        </p:txBody>
      </p:sp>
      <p:sp>
        <p:nvSpPr>
          <p:cNvPr name="TextBox 8" id="8"/>
          <p:cNvSpPr txBox="true"/>
          <p:nvPr/>
        </p:nvSpPr>
        <p:spPr>
          <a:xfrm rot="0">
            <a:off x="480414" y="4744071"/>
            <a:ext cx="8340521" cy="4020325"/>
          </a:xfrm>
          <a:prstGeom prst="rect">
            <a:avLst/>
          </a:prstGeom>
        </p:spPr>
        <p:txBody>
          <a:bodyPr anchor="t" rtlCol="false" tIns="0" lIns="0" bIns="0" rIns="0">
            <a:spAutoFit/>
          </a:bodyPr>
          <a:lstStyle/>
          <a:p>
            <a:pPr algn="l">
              <a:lnSpc>
                <a:spcPts val="4493"/>
              </a:lnSpc>
            </a:pPr>
            <a:r>
              <a:rPr lang="en-US" sz="3456">
                <a:solidFill>
                  <a:srgbClr val="FFFFFF"/>
                </a:solidFill>
                <a:latin typeface="Arial"/>
                <a:ea typeface="Arial"/>
                <a:cs typeface="Arial"/>
                <a:sym typeface="Arial"/>
              </a:rPr>
              <a:t>Based on the result grid, we can identify the mobile company with the highest discount percentage. In this case, the company with the highest discount percentage is OnePlus with a maximum discount of 42.55%.</a:t>
            </a:r>
          </a:p>
          <a:p>
            <a:pPr algn="l">
              <a:lnSpc>
                <a:spcPts val="4493"/>
              </a:lnSpc>
            </a:pPr>
          </a:p>
        </p:txBody>
      </p:sp>
      <p:sp>
        <p:nvSpPr>
          <p:cNvPr name="TextBox 9" id="9"/>
          <p:cNvSpPr txBox="true"/>
          <p:nvPr/>
        </p:nvSpPr>
        <p:spPr>
          <a:xfrm rot="0">
            <a:off x="4642691" y="2328067"/>
            <a:ext cx="9002617" cy="1379880"/>
          </a:xfrm>
          <a:prstGeom prst="rect">
            <a:avLst/>
          </a:prstGeom>
        </p:spPr>
        <p:txBody>
          <a:bodyPr anchor="t" rtlCol="false" tIns="0" lIns="0" bIns="0" rIns="0">
            <a:spAutoFit/>
          </a:bodyPr>
          <a:lstStyle/>
          <a:p>
            <a:pPr algn="l">
              <a:lnSpc>
                <a:spcPts val="5530"/>
              </a:lnSpc>
              <a:spcBef>
                <a:spcPct val="0"/>
              </a:spcBef>
            </a:pPr>
            <a:r>
              <a:rPr lang="en-US" sz="3950">
                <a:solidFill>
                  <a:srgbClr val="FFFFFF"/>
                </a:solidFill>
                <a:latin typeface="Alike Bold"/>
                <a:ea typeface="Alike Bold"/>
                <a:cs typeface="Alike Bold"/>
                <a:sym typeface="Alike Bold"/>
              </a:rPr>
              <a:t>Which mobile company provides the highest discount in percentage terms?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E2E2E"/>
        </a:solidFill>
      </p:bgPr>
    </p:bg>
    <p:spTree>
      <p:nvGrpSpPr>
        <p:cNvPr id="1" name=""/>
        <p:cNvGrpSpPr/>
        <p:nvPr/>
      </p:nvGrpSpPr>
      <p:grpSpPr>
        <a:xfrm>
          <a:off x="0" y="0"/>
          <a:ext cx="0" cy="0"/>
          <a:chOff x="0" y="0"/>
          <a:chExt cx="0" cy="0"/>
        </a:xfrm>
      </p:grpSpPr>
      <p:sp>
        <p:nvSpPr>
          <p:cNvPr name="Freeform 2" id="2"/>
          <p:cNvSpPr/>
          <p:nvPr/>
        </p:nvSpPr>
        <p:spPr>
          <a:xfrm flipH="false" flipV="false" rot="0">
            <a:off x="480414" y="3949516"/>
            <a:ext cx="5612400" cy="5612400"/>
          </a:xfrm>
          <a:custGeom>
            <a:avLst/>
            <a:gdLst/>
            <a:ahLst/>
            <a:cxnLst/>
            <a:rect r="r" b="b" t="t" l="l"/>
            <a:pathLst>
              <a:path h="5612400" w="5612400">
                <a:moveTo>
                  <a:pt x="0" y="0"/>
                </a:moveTo>
                <a:lnTo>
                  <a:pt x="5612400" y="0"/>
                </a:lnTo>
                <a:lnTo>
                  <a:pt x="5612400" y="5612400"/>
                </a:lnTo>
                <a:lnTo>
                  <a:pt x="0" y="5612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319875" y="733425"/>
            <a:ext cx="8465295" cy="8465295"/>
          </a:xfrm>
          <a:custGeom>
            <a:avLst/>
            <a:gdLst/>
            <a:ahLst/>
            <a:cxnLst/>
            <a:rect r="r" b="b" t="t" l="l"/>
            <a:pathLst>
              <a:path h="8465295" w="8465295">
                <a:moveTo>
                  <a:pt x="0" y="0"/>
                </a:moveTo>
                <a:lnTo>
                  <a:pt x="8465296" y="0"/>
                </a:lnTo>
                <a:lnTo>
                  <a:pt x="8465296" y="8465295"/>
                </a:lnTo>
                <a:lnTo>
                  <a:pt x="0" y="84652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a:off x="5916102" y="1260538"/>
            <a:ext cx="5608604" cy="0"/>
          </a:xfrm>
          <a:prstGeom prst="line">
            <a:avLst/>
          </a:prstGeom>
          <a:ln cap="flat" w="38100">
            <a:solidFill>
              <a:srgbClr val="000000"/>
            </a:solidFill>
            <a:prstDash val="solid"/>
            <a:headEnd type="none" len="sm" w="sm"/>
            <a:tailEnd type="none" len="sm" w="sm"/>
          </a:ln>
        </p:spPr>
      </p:sp>
      <p:sp>
        <p:nvSpPr>
          <p:cNvPr name="Freeform 5" id="5"/>
          <p:cNvSpPr/>
          <p:nvPr/>
        </p:nvSpPr>
        <p:spPr>
          <a:xfrm flipH="false" flipV="false" rot="0">
            <a:off x="4204581" y="1464460"/>
            <a:ext cx="9031646" cy="2300184"/>
          </a:xfrm>
          <a:custGeom>
            <a:avLst/>
            <a:gdLst/>
            <a:ahLst/>
            <a:cxnLst/>
            <a:rect r="r" b="b" t="t" l="l"/>
            <a:pathLst>
              <a:path h="2300184" w="9031646">
                <a:moveTo>
                  <a:pt x="0" y="0"/>
                </a:moveTo>
                <a:lnTo>
                  <a:pt x="9031646" y="0"/>
                </a:lnTo>
                <a:lnTo>
                  <a:pt x="9031646" y="2300184"/>
                </a:lnTo>
                <a:lnTo>
                  <a:pt x="0" y="2300184"/>
                </a:lnTo>
                <a:lnTo>
                  <a:pt x="0" y="0"/>
                </a:lnTo>
                <a:close/>
              </a:path>
            </a:pathLst>
          </a:custGeom>
          <a:blipFill>
            <a:blip r:embed="rId6"/>
            <a:stretch>
              <a:fillRect l="0" t="-37776" r="0" b="-139040"/>
            </a:stretch>
          </a:blipFill>
        </p:spPr>
      </p:sp>
      <p:sp>
        <p:nvSpPr>
          <p:cNvPr name="Freeform 6" id="6"/>
          <p:cNvSpPr/>
          <p:nvPr/>
        </p:nvSpPr>
        <p:spPr>
          <a:xfrm flipH="false" flipV="false" rot="0">
            <a:off x="9144000" y="4193818"/>
            <a:ext cx="8669290" cy="5368098"/>
          </a:xfrm>
          <a:custGeom>
            <a:avLst/>
            <a:gdLst/>
            <a:ahLst/>
            <a:cxnLst/>
            <a:rect r="r" b="b" t="t" l="l"/>
            <a:pathLst>
              <a:path h="5368098" w="8669290">
                <a:moveTo>
                  <a:pt x="0" y="0"/>
                </a:moveTo>
                <a:lnTo>
                  <a:pt x="8669290" y="0"/>
                </a:lnTo>
                <a:lnTo>
                  <a:pt x="8669290" y="5368098"/>
                </a:lnTo>
                <a:lnTo>
                  <a:pt x="0" y="5368098"/>
                </a:lnTo>
                <a:lnTo>
                  <a:pt x="0" y="0"/>
                </a:lnTo>
                <a:close/>
              </a:path>
            </a:pathLst>
          </a:custGeom>
          <a:blipFill>
            <a:blip r:embed="rId7"/>
            <a:stretch>
              <a:fillRect l="0" t="-9733" r="-55735" b="-9733"/>
            </a:stretch>
          </a:blipFill>
        </p:spPr>
      </p:sp>
      <p:sp>
        <p:nvSpPr>
          <p:cNvPr name="TextBox 7" id="7"/>
          <p:cNvSpPr txBox="true"/>
          <p:nvPr/>
        </p:nvSpPr>
        <p:spPr>
          <a:xfrm rot="0">
            <a:off x="5120932" y="272986"/>
            <a:ext cx="7198943" cy="1006602"/>
          </a:xfrm>
          <a:prstGeom prst="rect">
            <a:avLst/>
          </a:prstGeom>
        </p:spPr>
        <p:txBody>
          <a:bodyPr anchor="t" rtlCol="false" tIns="0" lIns="0" bIns="0" rIns="0">
            <a:spAutoFit/>
          </a:bodyPr>
          <a:lstStyle/>
          <a:p>
            <a:pPr algn="ctr">
              <a:lnSpc>
                <a:spcPts val="6264"/>
              </a:lnSpc>
            </a:pPr>
            <a:r>
              <a:rPr lang="en-US" sz="7200" spc="-568">
                <a:solidFill>
                  <a:srgbClr val="FFFFFF"/>
                </a:solidFill>
                <a:latin typeface="Arial"/>
                <a:ea typeface="Arial"/>
                <a:cs typeface="Arial"/>
                <a:sym typeface="Arial"/>
              </a:rPr>
              <a:t>ANALYSIS NO.3</a:t>
            </a:r>
          </a:p>
        </p:txBody>
      </p:sp>
      <p:sp>
        <p:nvSpPr>
          <p:cNvPr name="TextBox 8" id="8"/>
          <p:cNvSpPr txBox="true"/>
          <p:nvPr/>
        </p:nvSpPr>
        <p:spPr>
          <a:xfrm rot="0">
            <a:off x="784967" y="3688444"/>
            <a:ext cx="7935436" cy="6121928"/>
          </a:xfrm>
          <a:prstGeom prst="rect">
            <a:avLst/>
          </a:prstGeom>
        </p:spPr>
        <p:txBody>
          <a:bodyPr anchor="t" rtlCol="false" tIns="0" lIns="0" bIns="0" rIns="0">
            <a:spAutoFit/>
          </a:bodyPr>
          <a:lstStyle/>
          <a:p>
            <a:pPr algn="l">
              <a:lnSpc>
                <a:spcPts val="3195"/>
              </a:lnSpc>
            </a:pPr>
          </a:p>
          <a:p>
            <a:pPr algn="l">
              <a:lnSpc>
                <a:spcPts val="3195"/>
              </a:lnSpc>
            </a:pPr>
          </a:p>
          <a:p>
            <a:pPr algn="l">
              <a:lnSpc>
                <a:spcPts val="3585"/>
              </a:lnSpc>
            </a:pPr>
            <a:r>
              <a:rPr lang="en-US" sz="2758">
                <a:solidFill>
                  <a:srgbClr val="FFFFFF"/>
                </a:solidFill>
                <a:latin typeface="Arial"/>
                <a:ea typeface="Arial"/>
                <a:cs typeface="Arial"/>
                <a:sym typeface="Arial"/>
              </a:rPr>
              <a:t>Apple iPhone: The Apple iPhone has a high star rating of 4.60, along with a large number of ratings (44793) and reviews (2402). This suggests that the iPhone is generally well-received by customers.</a:t>
            </a:r>
          </a:p>
          <a:p>
            <a:pPr algn="l">
              <a:lnSpc>
                <a:spcPts val="3585"/>
              </a:lnSpc>
            </a:pPr>
            <a:r>
              <a:rPr lang="en-US" sz="2758">
                <a:solidFill>
                  <a:srgbClr val="FFFFFF"/>
                </a:solidFill>
                <a:latin typeface="Arial"/>
                <a:ea typeface="Arial"/>
                <a:cs typeface="Arial"/>
                <a:sym typeface="Arial"/>
              </a:rPr>
              <a:t>OnePlus N20: The OnePlus N20 has a lower star rating of 4.00 compared to the iPhone, and also has significantly fewer ratings and reviews (1005 and 41 respectively). This could indicate that the N20 has received less attention or customer feedback.</a:t>
            </a:r>
          </a:p>
          <a:p>
            <a:pPr algn="l">
              <a:lnSpc>
                <a:spcPts val="3195"/>
              </a:lnSpc>
            </a:pPr>
          </a:p>
          <a:p>
            <a:pPr algn="l">
              <a:lnSpc>
                <a:spcPts val="3195"/>
              </a:lnSpc>
            </a:pPr>
          </a:p>
        </p:txBody>
      </p:sp>
      <p:sp>
        <p:nvSpPr>
          <p:cNvPr name="TextBox 9" id="9"/>
          <p:cNvSpPr txBox="true"/>
          <p:nvPr/>
        </p:nvSpPr>
        <p:spPr>
          <a:xfrm rot="0">
            <a:off x="4642691" y="1533125"/>
            <a:ext cx="9002617" cy="2077130"/>
          </a:xfrm>
          <a:prstGeom prst="rect">
            <a:avLst/>
          </a:prstGeom>
        </p:spPr>
        <p:txBody>
          <a:bodyPr anchor="t" rtlCol="false" tIns="0" lIns="0" bIns="0" rIns="0">
            <a:spAutoFit/>
          </a:bodyPr>
          <a:lstStyle/>
          <a:p>
            <a:pPr algn="l">
              <a:lnSpc>
                <a:spcPts val="5530"/>
              </a:lnSpc>
              <a:spcBef>
                <a:spcPct val="0"/>
              </a:spcBef>
            </a:pPr>
            <a:r>
              <a:rPr lang="en-US" sz="3950">
                <a:solidFill>
                  <a:srgbClr val="FFFFFF"/>
                </a:solidFill>
                <a:latin typeface="Alike Bold"/>
                <a:ea typeface="Alike Bold"/>
                <a:cs typeface="Alike Bold"/>
                <a:sym typeface="Alike Bold"/>
              </a:rPr>
              <a:t>How does the star rating affect the number of reviews or ratings for different mobile models?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E2E2E"/>
        </a:solidFill>
      </p:bgPr>
    </p:bg>
    <p:spTree>
      <p:nvGrpSpPr>
        <p:cNvPr id="1" name=""/>
        <p:cNvGrpSpPr/>
        <p:nvPr/>
      </p:nvGrpSpPr>
      <p:grpSpPr>
        <a:xfrm>
          <a:off x="0" y="0"/>
          <a:ext cx="0" cy="0"/>
          <a:chOff x="0" y="0"/>
          <a:chExt cx="0" cy="0"/>
        </a:xfrm>
      </p:grpSpPr>
      <p:sp>
        <p:nvSpPr>
          <p:cNvPr name="Freeform 2" id="2"/>
          <p:cNvSpPr/>
          <p:nvPr/>
        </p:nvSpPr>
        <p:spPr>
          <a:xfrm flipH="false" flipV="false" rot="0">
            <a:off x="480414" y="3949516"/>
            <a:ext cx="5612400" cy="5612400"/>
          </a:xfrm>
          <a:custGeom>
            <a:avLst/>
            <a:gdLst/>
            <a:ahLst/>
            <a:cxnLst/>
            <a:rect r="r" b="b" t="t" l="l"/>
            <a:pathLst>
              <a:path h="5612400" w="5612400">
                <a:moveTo>
                  <a:pt x="0" y="0"/>
                </a:moveTo>
                <a:lnTo>
                  <a:pt x="5612400" y="0"/>
                </a:lnTo>
                <a:lnTo>
                  <a:pt x="5612400" y="5612400"/>
                </a:lnTo>
                <a:lnTo>
                  <a:pt x="0" y="5612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374419" y="1096621"/>
            <a:ext cx="8465295" cy="8465295"/>
          </a:xfrm>
          <a:custGeom>
            <a:avLst/>
            <a:gdLst/>
            <a:ahLst/>
            <a:cxnLst/>
            <a:rect r="r" b="b" t="t" l="l"/>
            <a:pathLst>
              <a:path h="8465295" w="8465295">
                <a:moveTo>
                  <a:pt x="0" y="0"/>
                </a:moveTo>
                <a:lnTo>
                  <a:pt x="8465295" y="0"/>
                </a:lnTo>
                <a:lnTo>
                  <a:pt x="8465295" y="8465295"/>
                </a:lnTo>
                <a:lnTo>
                  <a:pt x="0" y="84652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a:off x="6102575" y="1115671"/>
            <a:ext cx="5608604" cy="0"/>
          </a:xfrm>
          <a:prstGeom prst="line">
            <a:avLst/>
          </a:prstGeom>
          <a:ln cap="flat" w="38100">
            <a:solidFill>
              <a:srgbClr val="000000"/>
            </a:solidFill>
            <a:prstDash val="solid"/>
            <a:headEnd type="none" len="sm" w="sm"/>
            <a:tailEnd type="none" len="sm" w="sm"/>
          </a:ln>
        </p:spPr>
      </p:sp>
      <p:sp>
        <p:nvSpPr>
          <p:cNvPr name="Freeform 5" id="5"/>
          <p:cNvSpPr/>
          <p:nvPr/>
        </p:nvSpPr>
        <p:spPr>
          <a:xfrm flipH="false" flipV="false" rot="0">
            <a:off x="4391054" y="1464460"/>
            <a:ext cx="9524969" cy="2300184"/>
          </a:xfrm>
          <a:custGeom>
            <a:avLst/>
            <a:gdLst/>
            <a:ahLst/>
            <a:cxnLst/>
            <a:rect r="r" b="b" t="t" l="l"/>
            <a:pathLst>
              <a:path h="2300184" w="9524969">
                <a:moveTo>
                  <a:pt x="0" y="0"/>
                </a:moveTo>
                <a:lnTo>
                  <a:pt x="9524969" y="0"/>
                </a:lnTo>
                <a:lnTo>
                  <a:pt x="9524969" y="2300184"/>
                </a:lnTo>
                <a:lnTo>
                  <a:pt x="0" y="2300184"/>
                </a:lnTo>
                <a:lnTo>
                  <a:pt x="0" y="0"/>
                </a:lnTo>
                <a:close/>
              </a:path>
            </a:pathLst>
          </a:custGeom>
          <a:blipFill>
            <a:blip r:embed="rId6"/>
            <a:stretch>
              <a:fillRect l="0" t="-42571" r="0" b="-149366"/>
            </a:stretch>
          </a:blipFill>
        </p:spPr>
      </p:sp>
      <p:sp>
        <p:nvSpPr>
          <p:cNvPr name="Freeform 6" id="6"/>
          <p:cNvSpPr/>
          <p:nvPr/>
        </p:nvSpPr>
        <p:spPr>
          <a:xfrm flipH="false" flipV="false" rot="0">
            <a:off x="9890514" y="4405717"/>
            <a:ext cx="8051018" cy="5156199"/>
          </a:xfrm>
          <a:custGeom>
            <a:avLst/>
            <a:gdLst/>
            <a:ahLst/>
            <a:cxnLst/>
            <a:rect r="r" b="b" t="t" l="l"/>
            <a:pathLst>
              <a:path h="5156199" w="8051018">
                <a:moveTo>
                  <a:pt x="0" y="0"/>
                </a:moveTo>
                <a:lnTo>
                  <a:pt x="8051018" y="0"/>
                </a:lnTo>
                <a:lnTo>
                  <a:pt x="8051018" y="5156199"/>
                </a:lnTo>
                <a:lnTo>
                  <a:pt x="0" y="5156199"/>
                </a:lnTo>
                <a:lnTo>
                  <a:pt x="0" y="0"/>
                </a:lnTo>
                <a:close/>
              </a:path>
            </a:pathLst>
          </a:custGeom>
          <a:blipFill>
            <a:blip r:embed="rId7"/>
            <a:stretch>
              <a:fillRect l="0" t="-4728" r="-53644" b="-4728"/>
            </a:stretch>
          </a:blipFill>
        </p:spPr>
      </p:sp>
      <p:sp>
        <p:nvSpPr>
          <p:cNvPr name="TextBox 7" id="7"/>
          <p:cNvSpPr txBox="true"/>
          <p:nvPr/>
        </p:nvSpPr>
        <p:spPr>
          <a:xfrm rot="0">
            <a:off x="5307406" y="272986"/>
            <a:ext cx="7198943" cy="1006602"/>
          </a:xfrm>
          <a:prstGeom prst="rect">
            <a:avLst/>
          </a:prstGeom>
        </p:spPr>
        <p:txBody>
          <a:bodyPr anchor="t" rtlCol="false" tIns="0" lIns="0" bIns="0" rIns="0">
            <a:spAutoFit/>
          </a:bodyPr>
          <a:lstStyle/>
          <a:p>
            <a:pPr algn="ctr">
              <a:lnSpc>
                <a:spcPts val="6264"/>
              </a:lnSpc>
            </a:pPr>
            <a:r>
              <a:rPr lang="en-US" sz="7200" spc="-568">
                <a:solidFill>
                  <a:srgbClr val="FFFFFF"/>
                </a:solidFill>
                <a:latin typeface="Arial"/>
                <a:ea typeface="Arial"/>
                <a:cs typeface="Arial"/>
                <a:sym typeface="Arial"/>
              </a:rPr>
              <a:t>ANALYSIS NO.4</a:t>
            </a:r>
          </a:p>
        </p:txBody>
      </p:sp>
      <p:sp>
        <p:nvSpPr>
          <p:cNvPr name="TextBox 8" id="8"/>
          <p:cNvSpPr txBox="true"/>
          <p:nvPr/>
        </p:nvSpPr>
        <p:spPr>
          <a:xfrm rot="0">
            <a:off x="480414" y="3854266"/>
            <a:ext cx="8934300" cy="6135167"/>
          </a:xfrm>
          <a:prstGeom prst="rect">
            <a:avLst/>
          </a:prstGeom>
        </p:spPr>
        <p:txBody>
          <a:bodyPr anchor="t" rtlCol="false" tIns="0" lIns="0" bIns="0" rIns="0">
            <a:spAutoFit/>
          </a:bodyPr>
          <a:lstStyle/>
          <a:p>
            <a:pPr algn="l">
              <a:lnSpc>
                <a:spcPts val="4382"/>
              </a:lnSpc>
            </a:pPr>
            <a:r>
              <a:rPr lang="en-US" sz="3370">
                <a:solidFill>
                  <a:srgbClr val="FFFFFF"/>
                </a:solidFill>
                <a:latin typeface="Arial"/>
                <a:ea typeface="Arial"/>
                <a:cs typeface="Arial"/>
                <a:sym typeface="Arial"/>
              </a:rPr>
              <a:t>The SQL query analyzes the relationship between RAM and pricing for different mobile phone models. It retrieves data on the mobile company, model, RAM size in GB, actual price, and discount price from the Mobile_phones table. The result grid shows that the Apple iPhone with 8GB RAM has a higher actual and discount price compared to the OnePlus N20 with 4GB RAM, suggesting a potential correlation between RAM size and pricing. </a:t>
            </a:r>
          </a:p>
        </p:txBody>
      </p:sp>
      <p:sp>
        <p:nvSpPr>
          <p:cNvPr name="TextBox 9" id="9"/>
          <p:cNvSpPr txBox="true"/>
          <p:nvPr/>
        </p:nvSpPr>
        <p:spPr>
          <a:xfrm rot="0">
            <a:off x="4913405" y="1533125"/>
            <a:ext cx="9002617" cy="2077130"/>
          </a:xfrm>
          <a:prstGeom prst="rect">
            <a:avLst/>
          </a:prstGeom>
        </p:spPr>
        <p:txBody>
          <a:bodyPr anchor="t" rtlCol="false" tIns="0" lIns="0" bIns="0" rIns="0">
            <a:spAutoFit/>
          </a:bodyPr>
          <a:lstStyle/>
          <a:p>
            <a:pPr algn="l">
              <a:lnSpc>
                <a:spcPts val="5530"/>
              </a:lnSpc>
              <a:spcBef>
                <a:spcPct val="0"/>
              </a:spcBef>
            </a:pPr>
            <a:r>
              <a:rPr lang="en-US" sz="3950">
                <a:solidFill>
                  <a:srgbClr val="FFFFFF"/>
                </a:solidFill>
                <a:latin typeface="Alike Bold"/>
                <a:ea typeface="Alike Bold"/>
                <a:cs typeface="Alike Bold"/>
                <a:sym typeface="Alike Bold"/>
              </a:rPr>
              <a:t>Is there a noticeable trend between the RAM size and the pricing (actual or discounted) of mobile models?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E2E2E"/>
        </a:solidFill>
      </p:bgPr>
    </p:bg>
    <p:spTree>
      <p:nvGrpSpPr>
        <p:cNvPr id="1" name=""/>
        <p:cNvGrpSpPr/>
        <p:nvPr/>
      </p:nvGrpSpPr>
      <p:grpSpPr>
        <a:xfrm>
          <a:off x="0" y="0"/>
          <a:ext cx="0" cy="0"/>
          <a:chOff x="0" y="0"/>
          <a:chExt cx="0" cy="0"/>
        </a:xfrm>
      </p:grpSpPr>
      <p:sp>
        <p:nvSpPr>
          <p:cNvPr name="Freeform 2" id="2"/>
          <p:cNvSpPr/>
          <p:nvPr/>
        </p:nvSpPr>
        <p:spPr>
          <a:xfrm flipH="false" flipV="false" rot="0">
            <a:off x="480414" y="3949516"/>
            <a:ext cx="5612400" cy="5612400"/>
          </a:xfrm>
          <a:custGeom>
            <a:avLst/>
            <a:gdLst/>
            <a:ahLst/>
            <a:cxnLst/>
            <a:rect r="r" b="b" t="t" l="l"/>
            <a:pathLst>
              <a:path h="5612400" w="5612400">
                <a:moveTo>
                  <a:pt x="0" y="0"/>
                </a:moveTo>
                <a:lnTo>
                  <a:pt x="5612400" y="0"/>
                </a:lnTo>
                <a:lnTo>
                  <a:pt x="5612400" y="5612400"/>
                </a:lnTo>
                <a:lnTo>
                  <a:pt x="0" y="5612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038026" y="2244275"/>
            <a:ext cx="8465295" cy="8465295"/>
          </a:xfrm>
          <a:custGeom>
            <a:avLst/>
            <a:gdLst/>
            <a:ahLst/>
            <a:cxnLst/>
            <a:rect r="r" b="b" t="t" l="l"/>
            <a:pathLst>
              <a:path h="8465295" w="8465295">
                <a:moveTo>
                  <a:pt x="0" y="0"/>
                </a:moveTo>
                <a:lnTo>
                  <a:pt x="8465295" y="0"/>
                </a:lnTo>
                <a:lnTo>
                  <a:pt x="8465295" y="8465296"/>
                </a:lnTo>
                <a:lnTo>
                  <a:pt x="0" y="84652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a:off x="6092814" y="1047750"/>
            <a:ext cx="5608604" cy="0"/>
          </a:xfrm>
          <a:prstGeom prst="line">
            <a:avLst/>
          </a:prstGeom>
          <a:ln cap="flat" w="38100">
            <a:solidFill>
              <a:srgbClr val="000000"/>
            </a:solidFill>
            <a:prstDash val="solid"/>
            <a:headEnd type="none" len="sm" w="sm"/>
            <a:tailEnd type="none" len="sm" w="sm"/>
          </a:ln>
        </p:spPr>
      </p:sp>
      <p:sp>
        <p:nvSpPr>
          <p:cNvPr name="Freeform 5" id="5"/>
          <p:cNvSpPr/>
          <p:nvPr/>
        </p:nvSpPr>
        <p:spPr>
          <a:xfrm flipH="false" flipV="false" rot="0">
            <a:off x="3403045" y="1094183"/>
            <a:ext cx="11216013" cy="2300184"/>
          </a:xfrm>
          <a:custGeom>
            <a:avLst/>
            <a:gdLst/>
            <a:ahLst/>
            <a:cxnLst/>
            <a:rect r="r" b="b" t="t" l="l"/>
            <a:pathLst>
              <a:path h="2300184" w="11216013">
                <a:moveTo>
                  <a:pt x="0" y="0"/>
                </a:moveTo>
                <a:lnTo>
                  <a:pt x="11216012" y="0"/>
                </a:lnTo>
                <a:lnTo>
                  <a:pt x="11216012" y="2300184"/>
                </a:lnTo>
                <a:lnTo>
                  <a:pt x="0" y="2300184"/>
                </a:lnTo>
                <a:lnTo>
                  <a:pt x="0" y="0"/>
                </a:lnTo>
                <a:close/>
              </a:path>
            </a:pathLst>
          </a:custGeom>
          <a:blipFill>
            <a:blip r:embed="rId6"/>
            <a:stretch>
              <a:fillRect l="0" t="-59006" r="0" b="-184761"/>
            </a:stretch>
          </a:blipFill>
        </p:spPr>
      </p:sp>
      <p:sp>
        <p:nvSpPr>
          <p:cNvPr name="Freeform 6" id="6"/>
          <p:cNvSpPr/>
          <p:nvPr/>
        </p:nvSpPr>
        <p:spPr>
          <a:xfrm flipH="false" flipV="false" rot="0">
            <a:off x="3675579" y="3728372"/>
            <a:ext cx="10670944" cy="3459659"/>
          </a:xfrm>
          <a:custGeom>
            <a:avLst/>
            <a:gdLst/>
            <a:ahLst/>
            <a:cxnLst/>
            <a:rect r="r" b="b" t="t" l="l"/>
            <a:pathLst>
              <a:path h="3459659" w="10670944">
                <a:moveTo>
                  <a:pt x="0" y="0"/>
                </a:moveTo>
                <a:lnTo>
                  <a:pt x="10670944" y="0"/>
                </a:lnTo>
                <a:lnTo>
                  <a:pt x="10670944" y="3459660"/>
                </a:lnTo>
                <a:lnTo>
                  <a:pt x="0" y="3459660"/>
                </a:lnTo>
                <a:lnTo>
                  <a:pt x="0" y="0"/>
                </a:lnTo>
                <a:close/>
              </a:path>
            </a:pathLst>
          </a:custGeom>
          <a:blipFill>
            <a:blip r:embed="rId7"/>
            <a:stretch>
              <a:fillRect l="0" t="-9952" r="0" b="-9952"/>
            </a:stretch>
          </a:blipFill>
        </p:spPr>
      </p:sp>
      <p:sp>
        <p:nvSpPr>
          <p:cNvPr name="TextBox 7" id="7"/>
          <p:cNvSpPr txBox="true"/>
          <p:nvPr/>
        </p:nvSpPr>
        <p:spPr>
          <a:xfrm rot="0">
            <a:off x="5307406" y="272986"/>
            <a:ext cx="7198943" cy="1006602"/>
          </a:xfrm>
          <a:prstGeom prst="rect">
            <a:avLst/>
          </a:prstGeom>
        </p:spPr>
        <p:txBody>
          <a:bodyPr anchor="t" rtlCol="false" tIns="0" lIns="0" bIns="0" rIns="0">
            <a:spAutoFit/>
          </a:bodyPr>
          <a:lstStyle/>
          <a:p>
            <a:pPr algn="ctr">
              <a:lnSpc>
                <a:spcPts val="6264"/>
              </a:lnSpc>
            </a:pPr>
            <a:r>
              <a:rPr lang="en-US" sz="7200" spc="-568">
                <a:solidFill>
                  <a:srgbClr val="FFFFFF"/>
                </a:solidFill>
                <a:latin typeface="Arial"/>
                <a:ea typeface="Arial"/>
                <a:cs typeface="Arial"/>
                <a:sym typeface="Arial"/>
              </a:rPr>
              <a:t>ANALYSIS NO.5</a:t>
            </a:r>
          </a:p>
        </p:txBody>
      </p:sp>
      <p:sp>
        <p:nvSpPr>
          <p:cNvPr name="TextBox 8" id="8"/>
          <p:cNvSpPr txBox="true"/>
          <p:nvPr/>
        </p:nvSpPr>
        <p:spPr>
          <a:xfrm rot="0">
            <a:off x="480414" y="7436311"/>
            <a:ext cx="17061274" cy="2383838"/>
          </a:xfrm>
          <a:prstGeom prst="rect">
            <a:avLst/>
          </a:prstGeom>
        </p:spPr>
        <p:txBody>
          <a:bodyPr anchor="t" rtlCol="false" tIns="0" lIns="0" bIns="0" rIns="0">
            <a:spAutoFit/>
          </a:bodyPr>
          <a:lstStyle/>
          <a:p>
            <a:pPr algn="l">
              <a:lnSpc>
                <a:spcPts val="3699"/>
              </a:lnSpc>
            </a:pPr>
            <a:r>
              <a:rPr lang="en-US" sz="2845">
                <a:solidFill>
                  <a:srgbClr val="FFFFFF"/>
                </a:solidFill>
                <a:latin typeface="Arial"/>
                <a:ea typeface="Arial"/>
                <a:cs typeface="Arial"/>
                <a:sym typeface="Arial"/>
              </a:rPr>
              <a:t>The SQL query calculates the best price-to-features ratio for mobile phones by considering RAM, storage, and camera specifications. It assigns a numerical value to each feature based on its quantity (e.g., GB for RAM and storage, MP for camera) and divides the total feature value by the discount price. The result grid shows that the OnePlus N20 has the highest price-to-features ratio, indicating it offers the best value for its price among the analyzed models.. </a:t>
            </a:r>
          </a:p>
        </p:txBody>
      </p:sp>
      <p:sp>
        <p:nvSpPr>
          <p:cNvPr name="TextBox 9" id="9"/>
          <p:cNvSpPr txBox="true"/>
          <p:nvPr/>
        </p:nvSpPr>
        <p:spPr>
          <a:xfrm rot="0">
            <a:off x="4067424" y="1193863"/>
            <a:ext cx="10693661" cy="2077130"/>
          </a:xfrm>
          <a:prstGeom prst="rect">
            <a:avLst/>
          </a:prstGeom>
        </p:spPr>
        <p:txBody>
          <a:bodyPr anchor="t" rtlCol="false" tIns="0" lIns="0" bIns="0" rIns="0">
            <a:spAutoFit/>
          </a:bodyPr>
          <a:lstStyle/>
          <a:p>
            <a:pPr algn="l">
              <a:lnSpc>
                <a:spcPts val="5530"/>
              </a:lnSpc>
              <a:spcBef>
                <a:spcPct val="0"/>
              </a:spcBef>
            </a:pPr>
            <a:r>
              <a:rPr lang="en-US" sz="3950">
                <a:solidFill>
                  <a:srgbClr val="FFFFFF"/>
                </a:solidFill>
                <a:latin typeface="Alike Bold"/>
                <a:ea typeface="Alike Bold"/>
                <a:cs typeface="Alike Bold"/>
                <a:sym typeface="Alike Bold"/>
              </a:rPr>
              <a:t>Which mobile model offers the best value in terms of price-to-features ratio, considering RAM, storage, and camera quality?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DAGQ2nyrGpY</dc:identifier>
  <dcterms:modified xsi:type="dcterms:W3CDTF">2011-08-01T06:04:30Z</dcterms:modified>
  <cp:revision>1</cp:revision>
  <dc:title>Black and White Simple Mobile Apps Presentation</dc:title>
</cp:coreProperties>
</file>